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charts/chart15.xml" ContentType="application/vnd.openxmlformats-officedocument.drawingml.chart+xml"/>
  <Override PartName="/ppt/charts/chart16.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7.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6.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7.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8.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9.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0.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1.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2.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3.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4.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5.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6.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7.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8.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9.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xml" ContentType="application/vnd.openxmlformats-officedocument.themeOverride+xml"/>
  <Override PartName="/ppt/charts/chart40.xml" ContentType="application/vnd.openxmlformats-officedocument.drawingml.chart+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50.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51.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2.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3.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4.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5.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6.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7.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8.xml" ContentType="application/vnd.openxmlformats-officedocument.drawingml.chart+xml"/>
  <Override PartName="/ppt/charts/style50.xml" ContentType="application/vnd.ms-office.chartstyle+xml"/>
  <Override PartName="/ppt/charts/colors50.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10" d="100"/>
          <a:sy n="110" d="100"/>
        </p:scale>
        <p:origin x="234" y="12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image" Target="../media/image18.png"/></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image" Target="../media/image19.png"/></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0.xml"/><Relationship Id="rId1" Type="http://schemas.microsoft.com/office/2011/relationships/chartStyle" Target="style20.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1.xml"/><Relationship Id="rId1" Type="http://schemas.microsoft.com/office/2011/relationships/chartStyle" Target="style2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2.xml"/><Relationship Id="rId1" Type="http://schemas.microsoft.com/office/2011/relationships/chartStyle" Target="style22.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3.xml"/><Relationship Id="rId1" Type="http://schemas.microsoft.com/office/2011/relationships/chartStyle" Target="style23.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5.xml"/><Relationship Id="rId1" Type="http://schemas.microsoft.com/office/2011/relationships/chartStyle" Target="style25.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6.xml"/><Relationship Id="rId1" Type="http://schemas.microsoft.com/office/2011/relationships/chartStyle" Target="style26.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7.xml"/><Relationship Id="rId1" Type="http://schemas.microsoft.com/office/2011/relationships/chartStyle" Target="style27.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8.xml"/><Relationship Id="rId1" Type="http://schemas.microsoft.com/office/2011/relationships/chartStyle" Target="style28.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9.xml"/><Relationship Id="rId1" Type="http://schemas.microsoft.com/office/2011/relationships/chartStyle" Target="style29.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0.xml"/><Relationship Id="rId1" Type="http://schemas.microsoft.com/office/2011/relationships/chartStyle" Target="style30.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1.xml"/><Relationship Id="rId1" Type="http://schemas.microsoft.com/office/2011/relationships/chartStyle" Target="style31.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2.xml"/><Relationship Id="rId1" Type="http://schemas.microsoft.com/office/2011/relationships/chartStyle" Target="style3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3.xml"/><Relationship Id="rId1" Type="http://schemas.microsoft.com/office/2011/relationships/chartStyle" Target="style33.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image" Target="../media/image30.png"/></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openxmlformats.org/officeDocument/2006/relationships/image" Target="../media/image18.png"/><Relationship Id="rId1" Type="http://schemas.openxmlformats.org/officeDocument/2006/relationships/image" Target="../media/image30.png"/></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2.xml"/><Relationship Id="rId1" Type="http://schemas.microsoft.com/office/2011/relationships/chartStyle" Target="style42.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3.xml"/><Relationship Id="rId1" Type="http://schemas.microsoft.com/office/2011/relationships/chartStyle" Target="style43.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4.xml"/><Relationship Id="rId1" Type="http://schemas.microsoft.com/office/2011/relationships/chartStyle" Target="style44.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5.xml"/><Relationship Id="rId1" Type="http://schemas.microsoft.com/office/2011/relationships/chartStyle" Target="style45.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6.xml"/><Relationship Id="rId1" Type="http://schemas.microsoft.com/office/2011/relationships/chartStyle" Target="style46.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7.xml"/><Relationship Id="rId1" Type="http://schemas.microsoft.com/office/2011/relationships/chartStyle" Target="style47.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48.xml"/><Relationship Id="rId1" Type="http://schemas.microsoft.com/office/2011/relationships/chartStyle" Target="style48.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49.xml"/><Relationship Id="rId1" Type="http://schemas.microsoft.com/office/2011/relationships/chartStyle" Target="style49.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Sheet1!$B$2:$B$11</c:f>
              <c:numCache>
                <c:formatCode>#,##0_ </c:formatCode>
                <c:ptCount val="10"/>
                <c:pt idx="0">
                  <c:v>22835</c:v>
                </c:pt>
                <c:pt idx="1">
                  <c:v>16430</c:v>
                </c:pt>
                <c:pt idx="2">
                  <c:v>10975</c:v>
                </c:pt>
                <c:pt idx="3">
                  <c:v>3379</c:v>
                </c:pt>
                <c:pt idx="4">
                  <c:v>6818</c:v>
                </c:pt>
                <c:pt idx="5">
                  <c:v>8262</c:v>
                </c:pt>
                <c:pt idx="6">
                  <c:v>1583</c:v>
                </c:pt>
                <c:pt idx="7">
                  <c:v>1284</c:v>
                </c:pt>
                <c:pt idx="8">
                  <c:v>1098</c:v>
                </c:pt>
                <c:pt idx="9">
                  <c:v>1892</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nespresso咖啡机</c:v>
                </c:pt>
                <c:pt idx="2">
                  <c:v>nespresso胶囊</c:v>
                </c:pt>
                <c:pt idx="3">
                  <c:v>nespresso胶囊咖啡机</c:v>
                </c:pt>
                <c:pt idx="4">
                  <c:v>nespresso官方旗舰店</c:v>
                </c:pt>
                <c:pt idx="5">
                  <c:v>咖啡胶囊nespresso</c:v>
                </c:pt>
                <c:pt idx="6">
                  <c:v>nespresso胶囊机</c:v>
                </c:pt>
                <c:pt idx="7">
                  <c:v>nespresso咖啡胶囊</c:v>
                </c:pt>
                <c:pt idx="8">
                  <c:v>胶囊咖啡机nespresso</c:v>
                </c:pt>
                <c:pt idx="9">
                  <c:v>胶囊咖啡nespresso</c:v>
                </c:pt>
              </c:strCache>
            </c:strRef>
          </c:cat>
          <c:val>
            <c:numRef>
              <c:f>Sheet1!$C$2:$C$11</c:f>
              <c:numCache>
                <c:formatCode>#,##0_ </c:formatCode>
                <c:ptCount val="10"/>
                <c:pt idx="0">
                  <c:v>15292</c:v>
                </c:pt>
                <c:pt idx="1">
                  <c:v>9119</c:v>
                </c:pt>
                <c:pt idx="2">
                  <c:v>9394</c:v>
                </c:pt>
                <c:pt idx="3">
                  <c:v>3775</c:v>
                </c:pt>
                <c:pt idx="4">
                  <c:v>3105</c:v>
                </c:pt>
                <c:pt idx="5">
                  <c:v>2284</c:v>
                </c:pt>
                <c:pt idx="6">
                  <c:v>1812</c:v>
                </c:pt>
                <c:pt idx="7">
                  <c:v>985</c:v>
                </c:pt>
                <c:pt idx="8">
                  <c:v>1350</c:v>
                </c:pt>
                <c:pt idx="9">
                  <c:v>982</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0%</c:formatCode>
                <c:ptCount val="6"/>
                <c:pt idx="0">
                  <c:v>0.23495500208748243</c:v>
                </c:pt>
                <c:pt idx="1">
                  <c:v>6.9257087838367939E-2</c:v>
                </c:pt>
                <c:pt idx="2">
                  <c:v>6.9022572956958961E-2</c:v>
                </c:pt>
                <c:pt idx="3">
                  <c:v>0.23294350130269023</c:v>
                </c:pt>
                <c:pt idx="4">
                  <c:v>0.15609002247526321</c:v>
                </c:pt>
                <c:pt idx="5">
                  <c:v>0.23773181333923724</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A-DB59-7F4B-B3DC-5F2F5A0F4B3D}"/>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FC5C-5C44-B7B1-3CE679B2529B}"/>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FC5C-5C44-B7B1-3CE679B2529B}"/>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FC5C-5C44-B7B1-3CE679B2529B}"/>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餐饮具</c:v>
                </c:pt>
                <c:pt idx="8">
                  <c:v>收纳整理</c:v>
                </c:pt>
                <c:pt idx="9">
                  <c:v>运动/瑜伽/健身/球迷用品</c:v>
                </c:pt>
              </c:strCache>
            </c:strRef>
          </c:cat>
          <c:val>
            <c:numRef>
              <c:f>Sheet1!$B$2:$B$11</c:f>
              <c:numCache>
                <c:formatCode>0%</c:formatCode>
                <c:ptCount val="10"/>
                <c:pt idx="0">
                  <c:v>0.6</c:v>
                </c:pt>
                <c:pt idx="1">
                  <c:v>0.37</c:v>
                </c:pt>
                <c:pt idx="2">
                  <c:v>0.34</c:v>
                </c:pt>
                <c:pt idx="3">
                  <c:v>0.26</c:v>
                </c:pt>
                <c:pt idx="4">
                  <c:v>0.22</c:v>
                </c:pt>
                <c:pt idx="5">
                  <c:v>0.22</c:v>
                </c:pt>
                <c:pt idx="6">
                  <c:v>0.22</c:v>
                </c:pt>
                <c:pt idx="7">
                  <c:v>0.6</c:v>
                </c:pt>
                <c:pt idx="8">
                  <c:v>0.54</c:v>
                </c:pt>
                <c:pt idx="9">
                  <c:v>0.45</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5412358</c:v>
                </c:pt>
                <c:pt idx="1">
                  <c:v>7824461</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Sheet1!$C$2:$C$6</c:f>
              <c:numCache>
                <c:formatCode>0_ </c:formatCode>
                <c:ptCount val="5"/>
                <c:pt idx="0">
                  <c:v>720</c:v>
                </c:pt>
                <c:pt idx="1">
                  <c:v>220</c:v>
                </c:pt>
                <c:pt idx="2">
                  <c:v>150</c:v>
                </c:pt>
                <c:pt idx="3">
                  <c:v>100</c:v>
                </c:pt>
                <c:pt idx="4">
                  <c:v>100</c:v>
                </c:pt>
              </c:numCache>
            </c:numRef>
          </c:val>
          <c:extLst>
            <c:ext xmlns:c16="http://schemas.microsoft.com/office/drawing/2014/chart" uri="{C3380CC4-5D6E-409C-BE32-E72D297353CC}">
              <c16:uniqueId val="{00000000-5E5F-1047-85BA-4A8426B3763F}"/>
            </c:ext>
          </c:extLst>
        </c:ser>
        <c:ser>
          <c:idx val="1"/>
          <c:order val="1"/>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DOLCE GUSTO</c:v>
                </c:pt>
                <c:pt idx="1">
                  <c:v>krups</c:v>
                </c:pt>
                <c:pt idx="2">
                  <c:v>scishare/心想</c:v>
                </c:pt>
                <c:pt idx="3">
                  <c:v>Donlim/东菱</c:v>
                </c:pt>
                <c:pt idx="4">
                  <c:v>Omnicup</c:v>
                </c:pt>
              </c:strCache>
            </c:strRef>
          </c:cat>
          <c:val>
            <c:numRef>
              <c:f>Sheet1!$B$2:$B$6</c:f>
              <c:numCache>
                <c:formatCode>0_ </c:formatCode>
                <c:ptCount val="5"/>
                <c:pt idx="0">
                  <c:v>640</c:v>
                </c:pt>
                <c:pt idx="1">
                  <c:v>180</c:v>
                </c:pt>
                <c:pt idx="2">
                  <c:v>160</c:v>
                </c:pt>
                <c:pt idx="3">
                  <c:v>100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9.30前1年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Sheet1!$B$2:$B$6</c:f>
              <c:numCache>
                <c:formatCode>0_ </c:formatCode>
                <c:ptCount val="5"/>
                <c:pt idx="0">
                  <c:v>-100</c:v>
                </c:pt>
                <c:pt idx="1">
                  <c:v>-100</c:v>
                </c:pt>
                <c:pt idx="2">
                  <c:v>-190</c:v>
                </c:pt>
                <c:pt idx="3">
                  <c:v>-210</c:v>
                </c:pt>
                <c:pt idx="4">
                  <c:v>-370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8.31前1年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SUPOR/苏泊尔</c:v>
                </c:pt>
                <c:pt idx="2">
                  <c:v>Barsetto/百胜图</c:v>
                </c:pt>
                <c:pt idx="3">
                  <c:v>Breville/铂富</c:v>
                </c:pt>
                <c:pt idx="4">
                  <c:v>Delonghi/德龙</c:v>
                </c:pt>
              </c:strCache>
            </c:strRef>
          </c:cat>
          <c:val>
            <c:numRef>
              <c:f>Sheet1!$C$2:$C$6</c:f>
              <c:numCache>
                <c:formatCode>0_ </c:formatCode>
                <c:ptCount val="5"/>
                <c:pt idx="0">
                  <c:v>-90</c:v>
                </c:pt>
                <c:pt idx="1">
                  <c:v>-70</c:v>
                </c:pt>
                <c:pt idx="2">
                  <c:v>-180</c:v>
                </c:pt>
                <c:pt idx="3">
                  <c:v>-230</c:v>
                </c:pt>
                <c:pt idx="4">
                  <c:v>-610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0.00%</c:formatCode>
                <c:ptCount val="3"/>
                <c:pt idx="0">
                  <c:v>2.2053000304599452E-3</c:v>
                </c:pt>
                <c:pt idx="1">
                  <c:v>2.0103563813585134E-3</c:v>
                </c:pt>
                <c:pt idx="2">
                  <c:v>2.9850746268656717E-3</c:v>
                </c:pt>
              </c:numCache>
            </c:numRef>
          </c:val>
          <c:extLst>
            <c:ext xmlns:c16="http://schemas.microsoft.com/office/drawing/2014/chart" uri="{C3380CC4-5D6E-409C-BE32-E72D297353CC}">
              <c16:uniqueId val="{00000000-0DF8-8F47-8178-CACDCA3A95D3}"/>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Sheet1!$D$2:$D$4</c:f>
              <c:numCache>
                <c:formatCode>0.00%</c:formatCode>
                <c:ptCount val="3"/>
                <c:pt idx="0">
                  <c:v>1.9633265419522132E-3</c:v>
                </c:pt>
                <c:pt idx="1">
                  <c:v>2.0374143359881461E-3</c:v>
                </c:pt>
                <c:pt idx="2">
                  <c:v>2.8523800703834042E-3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Sheet1!$E$2:$E$4</c:f>
              <c:numCache>
                <c:formatCode>0%</c:formatCode>
                <c:ptCount val="3"/>
                <c:pt idx="0">
                  <c:v>-0.80958083832335326</c:v>
                </c:pt>
                <c:pt idx="1">
                  <c:v>-0.17910447761194026</c:v>
                </c:pt>
                <c:pt idx="2">
                  <c:v>-0.56497175141242939</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8月购买人数占比*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Sheet1!$B$2:$B$11</c:f>
              <c:numCache>
                <c:formatCode>0%</c:formatCode>
                <c:ptCount val="10"/>
                <c:pt idx="0">
                  <c:v>0.224120611774456</c:v>
                </c:pt>
                <c:pt idx="1">
                  <c:v>0.21543221177445565</c:v>
                </c:pt>
                <c:pt idx="2">
                  <c:v>9.6644421774455633E-2</c:v>
                </c:pt>
                <c:pt idx="3">
                  <c:v>9.0319261774455636E-2</c:v>
                </c:pt>
                <c:pt idx="4">
                  <c:v>5.2507351774455632E-2</c:v>
                </c:pt>
                <c:pt idx="5">
                  <c:v>5.8763001774455627E-2</c:v>
                </c:pt>
                <c:pt idx="6">
                  <c:v>6.0153141774455632E-2</c:v>
                </c:pt>
                <c:pt idx="7">
                  <c:v>1.9908471774455632E-2</c:v>
                </c:pt>
                <c:pt idx="8">
                  <c:v>1.608558177445563E-2</c:v>
                </c:pt>
                <c:pt idx="9">
                  <c:v>1.09E-2</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9月购买人数占比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DOLCE GUSTO</c:v>
                </c:pt>
                <c:pt idx="5">
                  <c:v>L'OR（法国）</c:v>
                </c:pt>
                <c:pt idx="6">
                  <c:v>Illy</c:v>
                </c:pt>
                <c:pt idx="7">
                  <c:v>Nescafe/雀巢咖啡</c:v>
                </c:pt>
                <c:pt idx="8">
                  <c:v>LAVAZZA/拉瓦萨</c:v>
                </c:pt>
                <c:pt idx="9">
                  <c:v>VIAGGIO ESPRESSO</c:v>
                </c:pt>
              </c:strCache>
            </c:strRef>
          </c:cat>
          <c:val>
            <c:numRef>
              <c:f>Sheet1!$C$2:$C$11</c:f>
              <c:numCache>
                <c:formatCode>0%</c:formatCode>
                <c:ptCount val="10"/>
                <c:pt idx="0">
                  <c:v>0.24524202983973256</c:v>
                </c:pt>
                <c:pt idx="1">
                  <c:v>0.24369585983973258</c:v>
                </c:pt>
                <c:pt idx="2">
                  <c:v>0.10638176983973258</c:v>
                </c:pt>
                <c:pt idx="3">
                  <c:v>8.0612369839732578E-2</c:v>
                </c:pt>
                <c:pt idx="4">
                  <c:v>5.8966069839732578E-2</c:v>
                </c:pt>
                <c:pt idx="5">
                  <c:v>5.6830899839732579E-2</c:v>
                </c:pt>
                <c:pt idx="6">
                  <c:v>4.4976969839732581E-2</c:v>
                </c:pt>
                <c:pt idx="7">
                  <c:v>1.9575709839732575E-2</c:v>
                </c:pt>
                <c:pt idx="8">
                  <c:v>1.9281199839732577E-2</c:v>
                </c:pt>
                <c:pt idx="9">
                  <c:v>1.5747109839732577E-2</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2023.08复购率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Sheet1!$C$2:$C$4</c:f>
              <c:numCache>
                <c:formatCode>0.0%</c:formatCode>
                <c:ptCount val="3"/>
                <c:pt idx="0">
                  <c:v>2.9424307036247335E-2</c:v>
                </c:pt>
                <c:pt idx="1">
                  <c:v>3.9025281754492845E-2</c:v>
                </c:pt>
                <c:pt idx="2">
                  <c:v>5.909090909090909E-2</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2023.09复购率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2">
                    <c:v>市场胶囊咖啡机老客</c:v>
                  </c:pt>
                </c:lvl>
              </c:multiLvlStrCache>
            </c:multiLvlStrRef>
          </c:cat>
          <c:val>
            <c:numRef>
              <c:f>Sheet1!$D$2:$D$4</c:f>
              <c:numCache>
                <c:formatCode>0.0%</c:formatCode>
                <c:ptCount val="3"/>
                <c:pt idx="0">
                  <c:v>3.0017904550225349E-2</c:v>
                </c:pt>
                <c:pt idx="1">
                  <c:v>3.3253071556461074E-2</c:v>
                </c:pt>
                <c:pt idx="2">
                  <c:v>6.6666666666666666E-2</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Sheet1!$B$2:$B$4</c:f>
              <c:strCache>
                <c:ptCount val="3"/>
                <c:pt idx="0">
                  <c:v>复购本品牌</c:v>
                </c:pt>
                <c:pt idx="1">
                  <c:v>流失至竞品</c:v>
                </c:pt>
                <c:pt idx="2">
                  <c:v>复购胶囊咖啡</c:v>
                </c:pt>
              </c:strCache>
            </c:strRef>
          </c:cat>
          <c:val>
            <c:numRef>
              <c:f>Sheet1!$E$2:$E$4</c:f>
              <c:numCache>
                <c:formatCode>0%</c:formatCode>
                <c:ptCount val="3"/>
                <c:pt idx="0">
                  <c:v>6.6252587991717515E-3</c:v>
                </c:pt>
                <c:pt idx="1">
                  <c:v>-0.15922572588198569</c:v>
                </c:pt>
                <c:pt idx="2">
                  <c:v>-7.6923076923076872E-2</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Sheet1!$B$8:$B$21</c:f>
              <c:numCache>
                <c:formatCode>#,##0_ </c:formatCode>
                <c:ptCount val="14"/>
                <c:pt idx="0">
                  <c:v>41</c:v>
                </c:pt>
                <c:pt idx="1">
                  <c:v>45</c:v>
                </c:pt>
                <c:pt idx="2">
                  <c:v>40</c:v>
                </c:pt>
                <c:pt idx="3">
                  <c:v>43</c:v>
                </c:pt>
                <c:pt idx="4">
                  <c:v>41</c:v>
                </c:pt>
                <c:pt idx="5">
                  <c:v>30</c:v>
                </c:pt>
                <c:pt idx="6">
                  <c:v>32</c:v>
                </c:pt>
                <c:pt idx="7">
                  <c:v>31</c:v>
                </c:pt>
                <c:pt idx="8">
                  <c:v>35</c:v>
                </c:pt>
                <c:pt idx="9">
                  <c:v>34</c:v>
                </c:pt>
                <c:pt idx="10">
                  <c:v>35</c:v>
                </c:pt>
                <c:pt idx="11">
                  <c:v>34</c:v>
                </c:pt>
                <c:pt idx="12">
                  <c:v>34</c:v>
                </c:pt>
                <c:pt idx="13">
                  <c:v>27</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c:v>2023.08</c:v>
                </c:pt>
                <c:pt idx="13">
                  <c:v>2023.09</c:v>
                </c:pt>
              </c:numCache>
            </c:numRef>
          </c:cat>
          <c:val>
            <c:numRef>
              <c:f>Sheet1!$C$8:$C$21</c:f>
              <c:numCache>
                <c:formatCode>#,##0_ </c:formatCode>
                <c:ptCount val="14"/>
                <c:pt idx="0">
                  <c:v>10</c:v>
                </c:pt>
                <c:pt idx="1">
                  <c:v>14</c:v>
                </c:pt>
                <c:pt idx="2">
                  <c:v>16</c:v>
                </c:pt>
                <c:pt idx="3">
                  <c:v>16</c:v>
                </c:pt>
                <c:pt idx="4">
                  <c:v>9</c:v>
                </c:pt>
                <c:pt idx="5">
                  <c:v>7</c:v>
                </c:pt>
                <c:pt idx="6">
                  <c:v>10</c:v>
                </c:pt>
                <c:pt idx="7">
                  <c:v>7</c:v>
                </c:pt>
                <c:pt idx="8">
                  <c:v>8</c:v>
                </c:pt>
                <c:pt idx="9">
                  <c:v>7</c:v>
                </c:pt>
                <c:pt idx="10">
                  <c:v>11</c:v>
                </c:pt>
                <c:pt idx="11">
                  <c:v>3</c:v>
                </c:pt>
                <c:pt idx="12">
                  <c:v>6</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Sheet1!$B$8:$B$21</c:f>
              <c:numCache>
                <c:formatCode>#,##0_ </c:formatCode>
                <c:ptCount val="14"/>
                <c:pt idx="0">
                  <c:v>8523242</c:v>
                </c:pt>
                <c:pt idx="1">
                  <c:v>12530176</c:v>
                </c:pt>
                <c:pt idx="2">
                  <c:v>23766767</c:v>
                </c:pt>
                <c:pt idx="3">
                  <c:v>28532608</c:v>
                </c:pt>
                <c:pt idx="4">
                  <c:v>12880326</c:v>
                </c:pt>
                <c:pt idx="5">
                  <c:v>4052255</c:v>
                </c:pt>
                <c:pt idx="6">
                  <c:v>7004197</c:v>
                </c:pt>
                <c:pt idx="7">
                  <c:v>9145116</c:v>
                </c:pt>
                <c:pt idx="8">
                  <c:v>8195919</c:v>
                </c:pt>
                <c:pt idx="9">
                  <c:v>13589224</c:v>
                </c:pt>
                <c:pt idx="10">
                  <c:v>18763495</c:v>
                </c:pt>
                <c:pt idx="11">
                  <c:v>5020039</c:v>
                </c:pt>
                <c:pt idx="12">
                  <c:v>7211242</c:v>
                </c:pt>
                <c:pt idx="13">
                  <c:v>5954305</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Sheet1!$A$8:$A$21</c:f>
              <c:numCache>
                <c:formatCode>0.00</c:formatCode>
                <c:ptCount val="14"/>
                <c:pt idx="0">
                  <c:v>2022.08</c:v>
                </c:pt>
                <c:pt idx="1">
                  <c:v>2022.09</c:v>
                </c:pt>
                <c:pt idx="2">
                  <c:v>2022.1</c:v>
                </c:pt>
                <c:pt idx="3">
                  <c:v>2022.11</c:v>
                </c:pt>
                <c:pt idx="4">
                  <c:v>2022.12</c:v>
                </c:pt>
                <c:pt idx="5">
                  <c:v>2023.01</c:v>
                </c:pt>
                <c:pt idx="6">
                  <c:v>2023.02</c:v>
                </c:pt>
                <c:pt idx="7">
                  <c:v>2023.03</c:v>
                </c:pt>
                <c:pt idx="8">
                  <c:v>2023.04</c:v>
                </c:pt>
                <c:pt idx="9" formatCode="General">
                  <c:v>2023.05</c:v>
                </c:pt>
                <c:pt idx="10" formatCode="General">
                  <c:v>2023.06</c:v>
                </c:pt>
                <c:pt idx="11" formatCode="General">
                  <c:v>2023.07</c:v>
                </c:pt>
                <c:pt idx="12" formatCode="General">
                  <c:v>2023.08</c:v>
                </c:pt>
                <c:pt idx="13">
                  <c:v>2023.09</c:v>
                </c:pt>
              </c:numCache>
            </c:numRef>
          </c:cat>
          <c:val>
            <c:numRef>
              <c:f>Sheet1!$C$8:$C$21</c:f>
              <c:numCache>
                <c:formatCode>0%</c:formatCode>
                <c:ptCount val="14"/>
                <c:pt idx="0">
                  <c:v>6.8333594875316664E-2</c:v>
                </c:pt>
                <c:pt idx="1">
                  <c:v>9.1426697373009291E-2</c:v>
                </c:pt>
                <c:pt idx="2">
                  <c:v>8.8843448248440329E-2</c:v>
                </c:pt>
                <c:pt idx="3">
                  <c:v>8.9724786722553088E-2</c:v>
                </c:pt>
                <c:pt idx="4">
                  <c:v>7.9241755568570021E-2</c:v>
                </c:pt>
                <c:pt idx="5">
                  <c:v>4.1563992355496571E-2</c:v>
                </c:pt>
                <c:pt idx="6">
                  <c:v>5.4913652043707281E-2</c:v>
                </c:pt>
                <c:pt idx="7">
                  <c:v>5.5703504162189783E-2</c:v>
                </c:pt>
                <c:pt idx="8">
                  <c:v>5.8814545807608441E-2</c:v>
                </c:pt>
                <c:pt idx="9">
                  <c:v>6.4482046757866576E-2</c:v>
                </c:pt>
                <c:pt idx="10">
                  <c:v>7.050019608441728E-2</c:v>
                </c:pt>
                <c:pt idx="11">
                  <c:v>4.7608929783946381E-2</c:v>
                </c:pt>
                <c:pt idx="12">
                  <c:v>4.9228246330396665E-2</c:v>
                </c:pt>
                <c:pt idx="13">
                  <c:v>4.2428766398708365E-2</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0%</c:formatCode>
                <c:ptCount val="5"/>
                <c:pt idx="0">
                  <c:v>0.74</c:v>
                </c:pt>
                <c:pt idx="1">
                  <c:v>0.59</c:v>
                </c:pt>
                <c:pt idx="2">
                  <c:v>0.57999999999999996</c:v>
                </c:pt>
                <c:pt idx="3">
                  <c:v>0.51</c:v>
                </c:pt>
                <c:pt idx="4">
                  <c:v>0.4</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0%</c:formatCode>
                <c:ptCount val="5"/>
                <c:pt idx="0">
                  <c:v>0.26</c:v>
                </c:pt>
                <c:pt idx="1">
                  <c:v>0.41</c:v>
                </c:pt>
                <c:pt idx="2">
                  <c:v>0.42</c:v>
                </c:pt>
                <c:pt idx="3">
                  <c:v>0.49</c:v>
                </c:pt>
                <c:pt idx="4">
                  <c:v>0.6</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购买人数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#,##0_ </c:formatCode>
                <c:ptCount val="2"/>
                <c:pt idx="0">
                  <c:v>9045</c:v>
                </c:pt>
                <c:pt idx="1">
                  <c:v>16558</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#,##0_ </c:formatCode>
                <c:ptCount val="10"/>
                <c:pt idx="0">
                  <c:v>870491</c:v>
                </c:pt>
                <c:pt idx="1">
                  <c:v>203746</c:v>
                </c:pt>
                <c:pt idx="2">
                  <c:v>100454</c:v>
                </c:pt>
                <c:pt idx="3">
                  <c:v>68264</c:v>
                </c:pt>
                <c:pt idx="4">
                  <c:v>64686</c:v>
                </c:pt>
                <c:pt idx="5">
                  <c:v>48786</c:v>
                </c:pt>
                <c:pt idx="6">
                  <c:v>39615</c:v>
                </c:pt>
                <c:pt idx="7">
                  <c:v>37617</c:v>
                </c:pt>
                <c:pt idx="8">
                  <c:v>34912</c:v>
                </c:pt>
                <c:pt idx="9">
                  <c:v>34614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Sheet1!$B$2:$B$11</c:f>
              <c:numCache>
                <c:formatCode>#,##0_ </c:formatCode>
                <c:ptCount val="10"/>
                <c:pt idx="0">
                  <c:v>739514</c:v>
                </c:pt>
                <c:pt idx="1">
                  <c:v>37388</c:v>
                </c:pt>
                <c:pt idx="2">
                  <c:v>88224</c:v>
                </c:pt>
                <c:pt idx="3">
                  <c:v>72352</c:v>
                </c:pt>
                <c:pt idx="4">
                  <c:v>2236</c:v>
                </c:pt>
                <c:pt idx="5">
                  <c:v>30323</c:v>
                </c:pt>
                <c:pt idx="6">
                  <c:v>8839</c:v>
                </c:pt>
                <c:pt idx="7">
                  <c:v>16907</c:v>
                </c:pt>
                <c:pt idx="8">
                  <c:v>32720</c:v>
                </c:pt>
                <c:pt idx="9">
                  <c:v>23890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咖啡机 全自动</c:v>
                </c:pt>
                <c:pt idx="7">
                  <c:v>格米莱咖啡机</c:v>
                </c:pt>
                <c:pt idx="8">
                  <c:v>柏翠咖啡机</c:v>
                </c:pt>
                <c:pt idx="9">
                  <c:v>小熊咖啡机</c:v>
                </c:pt>
              </c:strCache>
            </c:strRef>
          </c:cat>
          <c:val>
            <c:numRef>
              <c:f>Sheet1!$C$2:$C$11</c:f>
              <c:numCache>
                <c:formatCode>#,##0_ </c:formatCode>
                <c:ptCount val="10"/>
                <c:pt idx="0">
                  <c:v>853373</c:v>
                </c:pt>
                <c:pt idx="1">
                  <c:v>184030</c:v>
                </c:pt>
                <c:pt idx="2">
                  <c:v>93517</c:v>
                </c:pt>
                <c:pt idx="3">
                  <c:v>66352</c:v>
                </c:pt>
                <c:pt idx="4">
                  <c:v>60294</c:v>
                </c:pt>
                <c:pt idx="5">
                  <c:v>37498</c:v>
                </c:pt>
                <c:pt idx="6">
                  <c:v>37115</c:v>
                </c:pt>
                <c:pt idx="7">
                  <c:v>35966</c:v>
                </c:pt>
                <c:pt idx="8">
                  <c:v>34566</c:v>
                </c:pt>
                <c:pt idx="9">
                  <c:v>30790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Sheet1!$A$9:$A$22</c:f>
              <c:numCache>
                <c:formatCode>0.00</c:formatCode>
                <c:ptCount val="14"/>
                <c:pt idx="0">
                  <c:v>2022.08</c:v>
                </c:pt>
                <c:pt idx="1">
                  <c:v>2022.09</c:v>
                </c:pt>
                <c:pt idx="2">
                  <c:v>2022.1</c:v>
                </c:pt>
                <c:pt idx="3">
                  <c:v>2022.11</c:v>
                </c:pt>
                <c:pt idx="4">
                  <c:v>2022.12</c:v>
                </c:pt>
                <c:pt idx="5">
                  <c:v>2023.01</c:v>
                </c:pt>
                <c:pt idx="6" formatCode="General">
                  <c:v>2023.02</c:v>
                </c:pt>
                <c:pt idx="7">
                  <c:v>2023.03</c:v>
                </c:pt>
                <c:pt idx="8">
                  <c:v>2023.04</c:v>
                </c:pt>
                <c:pt idx="9">
                  <c:v>2023.05</c:v>
                </c:pt>
                <c:pt idx="10">
                  <c:v>2023.06</c:v>
                </c:pt>
                <c:pt idx="11">
                  <c:v>2023.07</c:v>
                </c:pt>
                <c:pt idx="12">
                  <c:v>2023.08</c:v>
                </c:pt>
                <c:pt idx="13">
                  <c:v>2023.09</c:v>
                </c:pt>
              </c:numCache>
            </c:numRef>
          </c:cat>
          <c:val>
            <c:numRef>
              <c:f>Sheet1!$B$9:$B$22</c:f>
              <c:numCache>
                <c:formatCode>#,##0_ </c:formatCode>
                <c:ptCount val="14"/>
                <c:pt idx="0">
                  <c:v>14435361</c:v>
                </c:pt>
                <c:pt idx="1">
                  <c:v>23922402</c:v>
                </c:pt>
                <c:pt idx="2">
                  <c:v>52970527</c:v>
                </c:pt>
                <c:pt idx="3">
                  <c:v>54832596</c:v>
                </c:pt>
                <c:pt idx="4">
                  <c:v>23738614</c:v>
                </c:pt>
                <c:pt idx="5">
                  <c:v>10629155</c:v>
                </c:pt>
                <c:pt idx="6" formatCode="#,##0">
                  <c:v>12367055</c:v>
                </c:pt>
                <c:pt idx="7" formatCode="#,##0">
                  <c:v>23570192</c:v>
                </c:pt>
                <c:pt idx="8" formatCode="#,##0">
                  <c:v>13841432</c:v>
                </c:pt>
                <c:pt idx="9">
                  <c:v>29604204.23</c:v>
                </c:pt>
                <c:pt idx="10">
                  <c:v>38046115.509999998</c:v>
                </c:pt>
                <c:pt idx="11">
                  <c:v>8531404</c:v>
                </c:pt>
                <c:pt idx="12">
                  <c:v>12813476</c:v>
                </c:pt>
                <c:pt idx="13">
                  <c:v>13236818</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销售额</c:v>
                </c:pt>
              </c:strCache>
            </c:strRef>
          </c:tx>
          <c:spPr>
            <a:solidFill>
              <a:schemeClr val="accent1"/>
            </a:solidFill>
            <a:ln>
              <a:noFill/>
            </a:ln>
            <a:effectLst/>
          </c:spPr>
          <c:invertIfNegative val="0"/>
          <c:dLbls>
            <c:dLbl>
              <c:idx val="0"/>
              <c:layout>
                <c:manualLayout>
                  <c:x val="-0.13020827993426851"/>
                  <c:y val="2.9351077037771902E-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#,##0_ </c:formatCode>
                <c:ptCount val="10"/>
                <c:pt idx="0">
                  <c:v>32972765</c:v>
                </c:pt>
                <c:pt idx="1">
                  <c:v>9719298</c:v>
                </c:pt>
                <c:pt idx="2">
                  <c:v>9686387</c:v>
                </c:pt>
                <c:pt idx="3">
                  <c:v>7058179</c:v>
                </c:pt>
                <c:pt idx="4">
                  <c:v>5903947</c:v>
                </c:pt>
                <c:pt idx="5">
                  <c:v>4825116</c:v>
                </c:pt>
                <c:pt idx="6">
                  <c:v>3925087</c:v>
                </c:pt>
                <c:pt idx="7">
                  <c:v>3823441</c:v>
                </c:pt>
                <c:pt idx="8">
                  <c:v>3674108</c:v>
                </c:pt>
                <c:pt idx="9">
                  <c:v>3480600</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6CF9-6A4C-B413-A104AB14FD95}"/>
            </c:ext>
          </c:extLst>
        </c:ser>
        <c:ser>
          <c:idx val="0"/>
          <c:order val="1"/>
          <c:tx>
            <c:strRef>
              <c:f>Sheet1!$A$3</c:f>
              <c:strCache>
                <c:ptCount val="1"/>
                <c:pt idx="0">
                  <c:v>胶囊咖啡</c:v>
                </c:pt>
              </c:strCache>
            </c:strRef>
          </c:tx>
          <c:spPr>
            <a:solidFill>
              <a:schemeClr val="accent1"/>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6CF9-6A4C-B413-A104AB14FD95}"/>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6CF9-6A4C-B413-A104AB14FD95}"/>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GMV</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Top1</c:v>
                </c:pt>
                <c:pt idx="1">
                  <c:v>Top2</c:v>
                </c:pt>
                <c:pt idx="2">
                  <c:v>Top3-10</c:v>
                </c:pt>
                <c:pt idx="3">
                  <c:v>Top11-20</c:v>
                </c:pt>
                <c:pt idx="4">
                  <c:v>其他商家</c:v>
                </c:pt>
              </c:strCache>
            </c:strRef>
          </c:cat>
          <c:val>
            <c:numRef>
              <c:f>Sheet1!$B$2:$B$6</c:f>
              <c:numCache>
                <c:formatCode>0%</c:formatCode>
                <c:ptCount val="5"/>
                <c:pt idx="0">
                  <c:v>0.33</c:v>
                </c:pt>
                <c:pt idx="1">
                  <c:v>0.19</c:v>
                </c:pt>
                <c:pt idx="2">
                  <c:v>0.37</c:v>
                </c:pt>
                <c:pt idx="3">
                  <c:v>0.06</c:v>
                </c:pt>
                <c:pt idx="4">
                  <c:v>0.06</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Sheet1!$C$1</c:f>
              <c:strCache>
                <c:ptCount val="1"/>
                <c:pt idx="0">
                  <c:v>22年9月控盘率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Sheet1!$C$2:$C$11</c:f>
              <c:numCache>
                <c:formatCode>0%</c:formatCode>
                <c:ptCount val="10"/>
                <c:pt idx="0">
                  <c:v>0.47307783854211288</c:v>
                </c:pt>
                <c:pt idx="1">
                  <c:v>0.32435911121822514</c:v>
                </c:pt>
                <c:pt idx="2">
                  <c:v>0.7699786685161113</c:v>
                </c:pt>
                <c:pt idx="3">
                  <c:v>0.34371947461389546</c:v>
                </c:pt>
                <c:pt idx="4">
                  <c:v>0.77753779678595603</c:v>
                </c:pt>
                <c:pt idx="5">
                  <c:v>0.45087905877365941</c:v>
                </c:pt>
                <c:pt idx="6">
                  <c:v>0.84602331341661108</c:v>
                </c:pt>
                <c:pt idx="7">
                  <c:v>0.60164439584678153</c:v>
                </c:pt>
                <c:pt idx="8">
                  <c:v>0.56018085086632841</c:v>
                </c:pt>
                <c:pt idx="9">
                  <c:v>0.79593035348621377</c:v>
                </c:pt>
              </c:numCache>
            </c:numRef>
          </c:val>
          <c:extLst>
            <c:ext xmlns:c16="http://schemas.microsoft.com/office/drawing/2014/chart" uri="{C3380CC4-5D6E-409C-BE32-E72D297353CC}">
              <c16:uniqueId val="{00000000-8806-044D-BE8E-82915C500FA1}"/>
            </c:ext>
          </c:extLst>
        </c:ser>
        <c:ser>
          <c:idx val="0"/>
          <c:order val="1"/>
          <c:tx>
            <c:strRef>
              <c:f>Sheet1!$B$1</c:f>
              <c:strCache>
                <c:ptCount val="1"/>
                <c:pt idx="0">
                  <c:v>23年9月控盘率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SMEG</c:v>
                </c:pt>
                <c:pt idx="8">
                  <c:v>Bear/小熊*</c:v>
                </c:pt>
                <c:pt idx="9">
                  <c:v>Stelang/雪特朗</c:v>
                </c:pt>
              </c:strCache>
            </c:strRef>
          </c:cat>
          <c:val>
            <c:numRef>
              <c:f>Sheet1!$B$2:$B$11</c:f>
              <c:numCache>
                <c:formatCode>0%</c:formatCode>
                <c:ptCount val="10"/>
                <c:pt idx="0">
                  <c:v>0.51241887054361379</c:v>
                </c:pt>
                <c:pt idx="1">
                  <c:v>0.83936298691531019</c:v>
                </c:pt>
                <c:pt idx="2">
                  <c:v>0.85451273008191808</c:v>
                </c:pt>
                <c:pt idx="3">
                  <c:v>0.58491857460684971</c:v>
                </c:pt>
                <c:pt idx="4">
                  <c:v>0.65274332577850036</c:v>
                </c:pt>
                <c:pt idx="5">
                  <c:v>0.46693219396176172</c:v>
                </c:pt>
                <c:pt idx="6">
                  <c:v>0.73196772453706127</c:v>
                </c:pt>
                <c:pt idx="7">
                  <c:v>0.58826460248765444</c:v>
                </c:pt>
                <c:pt idx="8">
                  <c:v>0.83921594030442215</c:v>
                </c:pt>
                <c:pt idx="9">
                  <c:v>0.87305895535252542</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GMV</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Sheet1!$A$2:$A$13</c:f>
              <c:numCache>
                <c:formatCode>0.00</c:formatCode>
                <c:ptCount val="12"/>
                <c:pt idx="0">
                  <c:v>2022.1</c:v>
                </c:pt>
                <c:pt idx="1">
                  <c:v>2022.11</c:v>
                </c:pt>
                <c:pt idx="2">
                  <c:v>2022.12</c:v>
                </c:pt>
                <c:pt idx="3">
                  <c:v>2023.01</c:v>
                </c:pt>
                <c:pt idx="4" formatCode="General">
                  <c:v>2023.02</c:v>
                </c:pt>
                <c:pt idx="5">
                  <c:v>2023.03</c:v>
                </c:pt>
                <c:pt idx="6">
                  <c:v>2023.04</c:v>
                </c:pt>
                <c:pt idx="7">
                  <c:v>2023.05</c:v>
                </c:pt>
                <c:pt idx="8">
                  <c:v>2023.06</c:v>
                </c:pt>
                <c:pt idx="9">
                  <c:v>2023.07</c:v>
                </c:pt>
                <c:pt idx="10">
                  <c:v>2023.08</c:v>
                </c:pt>
                <c:pt idx="11">
                  <c:v>2023.09</c:v>
                </c:pt>
              </c:numCache>
            </c:numRef>
          </c:cat>
          <c:val>
            <c:numRef>
              <c:f>Sheet1!$B$2:$B$13</c:f>
              <c:numCache>
                <c:formatCode>#,##0_ </c:formatCode>
                <c:ptCount val="12"/>
                <c:pt idx="0">
                  <c:v>52970527</c:v>
                </c:pt>
                <c:pt idx="1">
                  <c:v>54832596</c:v>
                </c:pt>
                <c:pt idx="2">
                  <c:v>23738614</c:v>
                </c:pt>
                <c:pt idx="3">
                  <c:v>10629155</c:v>
                </c:pt>
                <c:pt idx="4" formatCode="#,##0">
                  <c:v>12367055</c:v>
                </c:pt>
                <c:pt idx="5" formatCode="#,##0">
                  <c:v>23570192</c:v>
                </c:pt>
                <c:pt idx="6" formatCode="#,##0">
                  <c:v>13841432</c:v>
                </c:pt>
                <c:pt idx="7">
                  <c:v>29604204.23</c:v>
                </c:pt>
                <c:pt idx="8">
                  <c:v>38046115.509999998</c:v>
                </c:pt>
                <c:pt idx="9">
                  <c:v>8531404</c:v>
                </c:pt>
                <c:pt idx="10">
                  <c:v>12813476</c:v>
                </c:pt>
                <c:pt idx="11">
                  <c:v>13236818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r>
              <a:rPr lang="en-US" altLang="zh-CN" sz="1400" b="1" dirty="0"/>
              <a:t>Nespresso</a:t>
            </a:r>
            <a:r>
              <a:rPr lang="zh-CN" altLang="en-US" sz="1400" b="1" dirty="0"/>
              <a:t>官旗</a:t>
            </a:r>
            <a:r>
              <a:rPr lang="en-US" altLang="zh-CN" sz="1400" b="1" dirty="0"/>
              <a:t>vs.</a:t>
            </a:r>
            <a:r>
              <a:rPr lang="zh-CN" altLang="en-US" sz="1400" b="1" dirty="0"/>
              <a:t>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Sheet1!$D$1</c:f>
              <c:strCache>
                <c:ptCount val="1"/>
                <c:pt idx="0">
                  <c:v>22.09店铺咖啡机购买人群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strRef>
              <c:f>Sheet1!$A$2:$A$21</c:f>
              <c:strCache>
                <c:ptCount val="16"/>
                <c:pt idx="0">
                  <c:v>性别</c:v>
                </c:pt>
                <c:pt idx="2">
                  <c:v>年龄</c:v>
                </c:pt>
                <c:pt idx="9">
                  <c:v>城市等级</c:v>
                </c:pt>
                <c:pt idx="15">
                  <c:v>购买力</c:v>
                </c:pt>
              </c:strCache>
            </c:strRef>
          </c:cat>
          <c:val>
            <c:numRef>
              <c:f>Sheet1!$D$2:$D$21</c:f>
              <c:numCache>
                <c:formatCode>0%</c:formatCode>
                <c:ptCount val="20"/>
                <c:pt idx="0">
                  <c:v>0.2984</c:v>
                </c:pt>
                <c:pt idx="1">
                  <c:v>0.72829999999999995</c:v>
                </c:pt>
                <c:pt idx="2">
                  <c:v>7.2400000000000006E-2</c:v>
                </c:pt>
                <c:pt idx="3">
                  <c:v>0.255</c:v>
                </c:pt>
                <c:pt idx="4">
                  <c:v>0.2349</c:v>
                </c:pt>
                <c:pt idx="5">
                  <c:v>0.1734</c:v>
                </c:pt>
                <c:pt idx="6">
                  <c:v>0.1169</c:v>
                </c:pt>
                <c:pt idx="7">
                  <c:v>5.8700000000000002E-2</c:v>
                </c:pt>
                <c:pt idx="8">
                  <c:v>7.0000000000000007E-2</c:v>
                </c:pt>
                <c:pt idx="9">
                  <c:v>0.37369999999999998</c:v>
                </c:pt>
                <c:pt idx="10">
                  <c:v>0.36930000000000002</c:v>
                </c:pt>
                <c:pt idx="11">
                  <c:v>0.1487</c:v>
                </c:pt>
                <c:pt idx="12">
                  <c:v>3.4299999999999997E-2</c:v>
                </c:pt>
                <c:pt idx="13">
                  <c:v>2.7799999999999998E-2</c:v>
                </c:pt>
                <c:pt idx="14">
                  <c:v>2.3099999999999999E-2</c:v>
                </c:pt>
                <c:pt idx="15">
                  <c:v>1.17E-2</c:v>
                </c:pt>
                <c:pt idx="16">
                  <c:v>3.6799999999999999E-2</c:v>
                </c:pt>
                <c:pt idx="17">
                  <c:v>9.4700000000000006E-2</c:v>
                </c:pt>
                <c:pt idx="18">
                  <c:v>0.23300000000000001</c:v>
                </c:pt>
                <c:pt idx="19">
                  <c:v>0.61170000000000002</c:v>
                </c:pt>
              </c:numCache>
            </c:numRef>
          </c:val>
          <c:extLst>
            <c:ext xmlns:c16="http://schemas.microsoft.com/office/drawing/2014/chart" uri="{C3380CC4-5D6E-409C-BE32-E72D297353CC}">
              <c16:uniqueId val="{0000000E-E230-254F-A8E5-98622336B141}"/>
            </c:ext>
          </c:extLst>
        </c:ser>
        <c:ser>
          <c:idx val="0"/>
          <c:order val="2"/>
          <c:tx>
            <c:strRef>
              <c:f>Sheet1!$C$1</c:f>
              <c:strCache>
                <c:ptCount val="1"/>
                <c:pt idx="0">
                  <c:v>23.09店铺咖啡机购买人群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f>Sheet1!$C$2:$C$21</c:f>
              <c:numCache>
                <c:formatCode>0%</c:formatCode>
                <c:ptCount val="20"/>
                <c:pt idx="0">
                  <c:v>0.29909999999999998</c:v>
                </c:pt>
                <c:pt idx="1">
                  <c:v>0.68830000000000002</c:v>
                </c:pt>
                <c:pt idx="2">
                  <c:v>7.7299999999999994E-2</c:v>
                </c:pt>
                <c:pt idx="3">
                  <c:v>0.2208</c:v>
                </c:pt>
                <c:pt idx="4">
                  <c:v>0.2185</c:v>
                </c:pt>
                <c:pt idx="5">
                  <c:v>0.18079999999999999</c:v>
                </c:pt>
                <c:pt idx="6">
                  <c:v>0.1166</c:v>
                </c:pt>
                <c:pt idx="7">
                  <c:v>7.5499999999999998E-2</c:v>
                </c:pt>
                <c:pt idx="8">
                  <c:v>0.12</c:v>
                </c:pt>
                <c:pt idx="9">
                  <c:v>0.37169999999999997</c:v>
                </c:pt>
                <c:pt idx="10">
                  <c:v>0.36420000000000002</c:v>
                </c:pt>
                <c:pt idx="11">
                  <c:v>0.1673</c:v>
                </c:pt>
                <c:pt idx="12">
                  <c:v>3.5900000000000001E-2</c:v>
                </c:pt>
                <c:pt idx="13">
                  <c:v>3.2500000000000001E-2</c:v>
                </c:pt>
                <c:pt idx="14">
                  <c:v>7.4800000000000005E-2</c:v>
                </c:pt>
                <c:pt idx="15">
                  <c:v>9.1999999999999998E-3</c:v>
                </c:pt>
                <c:pt idx="16">
                  <c:v>3.3000000000000002E-2</c:v>
                </c:pt>
                <c:pt idx="17">
                  <c:v>9.5500000000000002E-2</c:v>
                </c:pt>
                <c:pt idx="18">
                  <c:v>0.22889999999999999</c:v>
                </c:pt>
                <c:pt idx="19">
                  <c:v>0.61470000000000002</c:v>
                </c:pt>
              </c:numCache>
            </c:numRef>
          </c:val>
          <c:extLst>
            <c:ext xmlns:c16="http://schemas.microsoft.com/office/drawing/2014/chart" uri="{C3380CC4-5D6E-409C-BE32-E72D297353CC}">
              <c16:uniqueId val="{00000029-E230-254F-A8E5-98622336B141}"/>
            </c:ext>
          </c:extLst>
        </c:ser>
        <c:ser>
          <c:idx val="4"/>
          <c:order val="3"/>
          <c:tx>
            <c:strRef>
              <c:f>Sheet1!$F$1</c:f>
              <c:strCache>
                <c:ptCount val="1"/>
                <c:pt idx="0">
                  <c:v>22.09行业咖啡机购买人群</c:v>
                </c:pt>
              </c:strCache>
            </c:strRef>
          </c:tx>
          <c:spPr>
            <a:solidFill>
              <a:schemeClr val="accent3">
                <a:lumMod val="60000"/>
                <a:lumOff val="40000"/>
              </a:schemeClr>
            </a:solidFill>
            <a:ln w="25400">
              <a:noFill/>
            </a:ln>
            <a:effectLst/>
          </c:spPr>
          <c:invertIfNegative val="0"/>
          <c:cat>
            <c:strRef>
              <c:f>Sheet1!$A$2:$A$21</c:f>
              <c:strCache>
                <c:ptCount val="16"/>
                <c:pt idx="0">
                  <c:v>性别</c:v>
                </c:pt>
                <c:pt idx="2">
                  <c:v>年龄</c:v>
                </c:pt>
                <c:pt idx="9">
                  <c:v>城市等级</c:v>
                </c:pt>
                <c:pt idx="15">
                  <c:v>购买力</c:v>
                </c:pt>
              </c:strCache>
            </c:strRef>
          </c:cat>
          <c:val>
            <c:numRef>
              <c:f>Sheet1!$F$2:$F$21</c:f>
              <c:numCache>
                <c:formatCode>0%</c:formatCode>
                <c:ptCount val="20"/>
                <c:pt idx="0">
                  <c:v>0.3533</c:v>
                </c:pt>
                <c:pt idx="1">
                  <c:v>0.6462</c:v>
                </c:pt>
                <c:pt idx="2">
                  <c:v>7.9399999999999998E-2</c:v>
                </c:pt>
                <c:pt idx="3">
                  <c:v>0.22700000000000001</c:v>
                </c:pt>
                <c:pt idx="4">
                  <c:v>0.22270000000000001</c:v>
                </c:pt>
                <c:pt idx="5">
                  <c:v>0.17150000000000001</c:v>
                </c:pt>
                <c:pt idx="6">
                  <c:v>0.1216</c:v>
                </c:pt>
                <c:pt idx="7">
                  <c:v>6.5799999999999997E-2</c:v>
                </c:pt>
                <c:pt idx="8">
                  <c:v>0.11</c:v>
                </c:pt>
                <c:pt idx="9">
                  <c:v>0.24</c:v>
                </c:pt>
                <c:pt idx="10">
                  <c:v>0.36320000000000002</c:v>
                </c:pt>
                <c:pt idx="11">
                  <c:v>0.18429999999999999</c:v>
                </c:pt>
                <c:pt idx="12">
                  <c:v>6.8500000000000005E-2</c:v>
                </c:pt>
                <c:pt idx="13">
                  <c:v>8.8599999999999998E-2</c:v>
                </c:pt>
                <c:pt idx="14">
                  <c:v>4.7E-2</c:v>
                </c:pt>
                <c:pt idx="15">
                  <c:v>2.8199999999999999E-2</c:v>
                </c:pt>
                <c:pt idx="16">
                  <c:v>9.6299999999999997E-2</c:v>
                </c:pt>
                <c:pt idx="17">
                  <c:v>0.17080000000000001</c:v>
                </c:pt>
                <c:pt idx="18">
                  <c:v>0.26569999999999999</c:v>
                </c:pt>
                <c:pt idx="19">
                  <c:v>0.4365</c:v>
                </c:pt>
              </c:numCache>
            </c:numRef>
          </c:val>
          <c:extLst>
            <c:ext xmlns:c16="http://schemas.microsoft.com/office/drawing/2014/chart" uri="{C3380CC4-5D6E-409C-BE32-E72D297353CC}">
              <c16:uniqueId val="{0000002A-E230-254F-A8E5-98622336B141}"/>
            </c:ext>
          </c:extLst>
        </c:ser>
        <c:ser>
          <c:idx val="2"/>
          <c:order val="4"/>
          <c:tx>
            <c:strRef>
              <c:f>Sheet1!$E$1</c:f>
              <c:strCache>
                <c:ptCount val="1"/>
                <c:pt idx="0">
                  <c:v>23.09行业咖啡机购买人群</c:v>
                </c:pt>
              </c:strCache>
            </c:strRef>
          </c:tx>
          <c:spPr>
            <a:solidFill>
              <a:schemeClr val="accent3"/>
            </a:solidFill>
            <a:ln w="25400">
              <a:noFill/>
            </a:ln>
            <a:effectLst/>
          </c:spPr>
          <c:invertIfNegative val="0"/>
          <c:cat>
            <c:strRef>
              <c:f>Sheet1!$A$2:$A$21</c:f>
              <c:strCache>
                <c:ptCount val="16"/>
                <c:pt idx="0">
                  <c:v>性别</c:v>
                </c:pt>
                <c:pt idx="2">
                  <c:v>年龄</c:v>
                </c:pt>
                <c:pt idx="9">
                  <c:v>城市等级</c:v>
                </c:pt>
                <c:pt idx="15">
                  <c:v>购买力</c:v>
                </c:pt>
              </c:strCache>
            </c:strRef>
          </c:cat>
          <c:val>
            <c:numRef>
              <c:f>Sheet1!$E$2:$E$21</c:f>
              <c:numCache>
                <c:formatCode>0%</c:formatCode>
                <c:ptCount val="20"/>
                <c:pt idx="0">
                  <c:v>0.37840000000000001</c:v>
                </c:pt>
                <c:pt idx="1">
                  <c:v>0.6169</c:v>
                </c:pt>
                <c:pt idx="2">
                  <c:v>0.10290000000000001</c:v>
                </c:pt>
                <c:pt idx="3">
                  <c:v>0.217</c:v>
                </c:pt>
                <c:pt idx="4">
                  <c:v>0.1991</c:v>
                </c:pt>
                <c:pt idx="5">
                  <c:v>0.1605</c:v>
                </c:pt>
                <c:pt idx="6">
                  <c:v>0.1154</c:v>
                </c:pt>
                <c:pt idx="7">
                  <c:v>6.5500000000000003E-2</c:v>
                </c:pt>
                <c:pt idx="8">
                  <c:v>0.13</c:v>
                </c:pt>
                <c:pt idx="9">
                  <c:v>0.21540000000000001</c:v>
                </c:pt>
                <c:pt idx="10">
                  <c:v>0.3584</c:v>
                </c:pt>
                <c:pt idx="11">
                  <c:v>0.1946</c:v>
                </c:pt>
                <c:pt idx="12">
                  <c:v>7.5200000000000003E-2</c:v>
                </c:pt>
                <c:pt idx="13">
                  <c:v>9.5899999999999999E-2</c:v>
                </c:pt>
                <c:pt idx="14">
                  <c:v>5.4899999999999997E-2</c:v>
                </c:pt>
                <c:pt idx="15">
                  <c:v>4.9099999999999998E-2</c:v>
                </c:pt>
                <c:pt idx="16">
                  <c:v>0.1036</c:v>
                </c:pt>
                <c:pt idx="17">
                  <c:v>0.18229999999999999</c:v>
                </c:pt>
                <c:pt idx="18">
                  <c:v>0.2676</c:v>
                </c:pt>
                <c:pt idx="19">
                  <c:v>0.39529999999999998</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22.09对比行业TGI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strRef>
              <c:f>Sheet1!$A$2:$A$21</c:f>
              <c:strCache>
                <c:ptCount val="16"/>
                <c:pt idx="0">
                  <c:v>性别</c:v>
                </c:pt>
                <c:pt idx="2">
                  <c:v>年龄</c:v>
                </c:pt>
                <c:pt idx="9">
                  <c:v>城市等级</c:v>
                </c:pt>
                <c:pt idx="15">
                  <c:v>购买力</c:v>
                </c:pt>
              </c:strCache>
            </c:strRef>
          </c:cat>
          <c:val>
            <c:numRef>
              <c:f>Sheet1!$G$2:$G$21</c:f>
              <c:numCache>
                <c:formatCode>0_ </c:formatCode>
                <c:ptCount val="20"/>
                <c:pt idx="0">
                  <c:v>84.460798188508349</c:v>
                </c:pt>
                <c:pt idx="1">
                  <c:v>112.70504487774683</c:v>
                </c:pt>
                <c:pt idx="2">
                  <c:v>91.183879093198996</c:v>
                </c:pt>
                <c:pt idx="3">
                  <c:v>112.33480176211454</c:v>
                </c:pt>
                <c:pt idx="4">
                  <c:v>105.47822182308036</c:v>
                </c:pt>
                <c:pt idx="5">
                  <c:v>101.10787172011661</c:v>
                </c:pt>
                <c:pt idx="6">
                  <c:v>96.134868421052644</c:v>
                </c:pt>
                <c:pt idx="7">
                  <c:v>89.209726443769</c:v>
                </c:pt>
                <c:pt idx="8">
                  <c:v>63.636363636363647</c:v>
                </c:pt>
                <c:pt idx="9">
                  <c:v>155.70833333333331</c:v>
                </c:pt>
                <c:pt idx="10">
                  <c:v>101.67951541850219</c:v>
                </c:pt>
                <c:pt idx="11">
                  <c:v>80.683667932718393</c:v>
                </c:pt>
                <c:pt idx="12">
                  <c:v>50.07299270072992</c:v>
                </c:pt>
                <c:pt idx="13">
                  <c:v>31.376975169300223</c:v>
                </c:pt>
                <c:pt idx="14">
                  <c:v>49.148936170212764</c:v>
                </c:pt>
                <c:pt idx="15">
                  <c:v>41.48936170212766</c:v>
                </c:pt>
                <c:pt idx="16">
                  <c:v>38.213914849428868</c:v>
                </c:pt>
                <c:pt idx="17">
                  <c:v>55.444964871194379</c:v>
                </c:pt>
                <c:pt idx="18">
                  <c:v>87.69288671433948</c:v>
                </c:pt>
                <c:pt idx="19">
                  <c:v>140.13745704467354</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23.09对比行业TGI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strRef>
              <c:f>Sheet1!$A$2:$A$21</c:f>
              <c:strCache>
                <c:ptCount val="16"/>
                <c:pt idx="0">
                  <c:v>性别</c:v>
                </c:pt>
                <c:pt idx="2">
                  <c:v>年龄</c:v>
                </c:pt>
                <c:pt idx="9">
                  <c:v>城市等级</c:v>
                </c:pt>
                <c:pt idx="15">
                  <c:v>购买力</c:v>
                </c:pt>
              </c:strCache>
            </c:strRef>
          </c:cat>
          <c:val>
            <c:numRef>
              <c:f>Sheet1!$H$2:$H$21</c:f>
              <c:numCache>
                <c:formatCode>0_ </c:formatCode>
                <c:ptCount val="20"/>
                <c:pt idx="0">
                  <c:v>79.043340380549665</c:v>
                </c:pt>
                <c:pt idx="1">
                  <c:v>111.57399902739503</c:v>
                </c:pt>
                <c:pt idx="2">
                  <c:v>75.121477162293473</c:v>
                </c:pt>
                <c:pt idx="3">
                  <c:v>101.75115207373271</c:v>
                </c:pt>
                <c:pt idx="4">
                  <c:v>109.74384731290809</c:v>
                </c:pt>
                <c:pt idx="5">
                  <c:v>112.64797507788161</c:v>
                </c:pt>
                <c:pt idx="6">
                  <c:v>101.03986135181975</c:v>
                </c:pt>
                <c:pt idx="7">
                  <c:v>115.26717557251908</c:v>
                </c:pt>
                <c:pt idx="8">
                  <c:v>92.307692307692307</c:v>
                </c:pt>
                <c:pt idx="9">
                  <c:v>172.56267409470749</c:v>
                </c:pt>
                <c:pt idx="10">
                  <c:v>101.61830357142858</c:v>
                </c:pt>
                <c:pt idx="11">
                  <c:v>85.971223021582745</c:v>
                </c:pt>
                <c:pt idx="12">
                  <c:v>47.73936170212766</c:v>
                </c:pt>
                <c:pt idx="13">
                  <c:v>33.889468196037541</c:v>
                </c:pt>
                <c:pt idx="14">
                  <c:v>136.24772313296904</c:v>
                </c:pt>
                <c:pt idx="15">
                  <c:v>18.737270875763748</c:v>
                </c:pt>
                <c:pt idx="16">
                  <c:v>31.853281853281857</c:v>
                </c:pt>
                <c:pt idx="17">
                  <c:v>52.386176631925402</c:v>
                </c:pt>
                <c:pt idx="18">
                  <c:v>85.538116591928258</c:v>
                </c:pt>
                <c:pt idx="19">
                  <c:v>155.50215026562105</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 </c:v>
                </c:pt>
              </c:strCache>
            </c:strRef>
          </c:tx>
          <c:spPr>
            <a:ln w="12700" cap="rnd">
              <a:solidFill>
                <a:schemeClr val="tx2"/>
              </a:solidFill>
              <a:prstDash val="sysDash"/>
              <a:round/>
            </a:ln>
            <a:effectLst/>
          </c:spPr>
          <c:marker>
            <c:symbol val="none"/>
          </c:marker>
          <c:cat>
            <c:strRef>
              <c:f>Sheet1!$A$2:$A$21</c:f>
              <c:strCache>
                <c:ptCount val="16"/>
                <c:pt idx="0">
                  <c:v>性别</c:v>
                </c:pt>
                <c:pt idx="2">
                  <c:v>年龄</c:v>
                </c:pt>
                <c:pt idx="9">
                  <c:v>城市等级</c:v>
                </c:pt>
                <c:pt idx="15">
                  <c:v>购买力</c:v>
                </c:pt>
              </c:strCache>
            </c:strRef>
          </c:cat>
          <c:val>
            <c:numRef>
              <c:f>Sheet1!$I$2:$I$21</c:f>
              <c:numCache>
                <c:formatCode>0_ </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rPr lang="en-US" altLang="zh-CN" sz="1400" b="1" dirty="0"/>
              <a:t>2023</a:t>
            </a:r>
            <a:r>
              <a:rPr lang="zh-CN" altLang="en-US" sz="1400" b="1" dirty="0"/>
              <a:t>年</a:t>
            </a:r>
            <a:r>
              <a:rPr lang="en-US" altLang="zh-CN" sz="1400" b="1" dirty="0"/>
              <a:t>9</a:t>
            </a:r>
            <a:r>
              <a:rPr lang="zh-CN" altLang="en-US" sz="1400" b="1" dirty="0"/>
              <a:t>月咖啡机购买人群画像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店铺咖啡机购买人群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Sheet1!$C$2:$C$20</c:f>
              <c:numCache>
                <c:formatCode>0%</c:formatCode>
                <c:ptCount val="19"/>
                <c:pt idx="0">
                  <c:v>0.308</c:v>
                </c:pt>
                <c:pt idx="1">
                  <c:v>0.69069999999999998</c:v>
                </c:pt>
                <c:pt idx="2">
                  <c:v>8.4000000000000005E-2</c:v>
                </c:pt>
                <c:pt idx="3">
                  <c:v>0.2263</c:v>
                </c:pt>
                <c:pt idx="4">
                  <c:v>0.21560000000000001</c:v>
                </c:pt>
                <c:pt idx="5">
                  <c:v>0.17230000000000001</c:v>
                </c:pt>
                <c:pt idx="6">
                  <c:v>0.20349999999999999</c:v>
                </c:pt>
                <c:pt idx="7">
                  <c:v>9.4399999999999998E-2</c:v>
                </c:pt>
                <c:pt idx="8">
                  <c:v>0.31519999999999998</c:v>
                </c:pt>
                <c:pt idx="9">
                  <c:v>0.32919999999999999</c:v>
                </c:pt>
                <c:pt idx="10">
                  <c:v>0.15429999999999999</c:v>
                </c:pt>
                <c:pt idx="11">
                  <c:v>3.3500000000000002E-2</c:v>
                </c:pt>
                <c:pt idx="12">
                  <c:v>4.4600000000000001E-2</c:v>
                </c:pt>
                <c:pt idx="13">
                  <c:v>1.9900000000000001E-2</c:v>
                </c:pt>
                <c:pt idx="14">
                  <c:v>3.5999999999999999E-3</c:v>
                </c:pt>
                <c:pt idx="15">
                  <c:v>4.1000000000000002E-2</c:v>
                </c:pt>
                <c:pt idx="16">
                  <c:v>0.1032</c:v>
                </c:pt>
                <c:pt idx="17">
                  <c:v>0.2286</c:v>
                </c:pt>
                <c:pt idx="18">
                  <c:v>0.62290000000000001</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店铺咖啡机品牌新客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Sheet1!$D$2:$D$20</c:f>
              <c:numCache>
                <c:formatCode>0%</c:formatCode>
                <c:ptCount val="19"/>
                <c:pt idx="0">
                  <c:v>0.31319999999999998</c:v>
                </c:pt>
                <c:pt idx="1">
                  <c:v>0.68530000000000002</c:v>
                </c:pt>
                <c:pt idx="2">
                  <c:v>9.5600000000000004E-2</c:v>
                </c:pt>
                <c:pt idx="3">
                  <c:v>0.24179999999999999</c:v>
                </c:pt>
                <c:pt idx="4">
                  <c:v>0.2157</c:v>
                </c:pt>
                <c:pt idx="5">
                  <c:v>0.1638</c:v>
                </c:pt>
                <c:pt idx="6">
                  <c:v>0.18640000000000001</c:v>
                </c:pt>
                <c:pt idx="7">
                  <c:v>9.1999999999999998E-2</c:v>
                </c:pt>
                <c:pt idx="8">
                  <c:v>0.30030000000000001</c:v>
                </c:pt>
                <c:pt idx="9">
                  <c:v>0.33389999999999997</c:v>
                </c:pt>
                <c:pt idx="10">
                  <c:v>0.15409999999999999</c:v>
                </c:pt>
                <c:pt idx="11">
                  <c:v>3.4700000000000002E-2</c:v>
                </c:pt>
                <c:pt idx="12">
                  <c:v>4.9500000000000002E-2</c:v>
                </c:pt>
                <c:pt idx="13">
                  <c:v>2.1100000000000001E-2</c:v>
                </c:pt>
                <c:pt idx="14">
                  <c:v>4.3E-3</c:v>
                </c:pt>
                <c:pt idx="15">
                  <c:v>4.7600000000000003E-2</c:v>
                </c:pt>
                <c:pt idx="16">
                  <c:v>0.1143</c:v>
                </c:pt>
                <c:pt idx="17">
                  <c:v>0.24410000000000001</c:v>
                </c:pt>
                <c:pt idx="18">
                  <c:v>0.58889999999999998</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店铺咖啡机品牌老客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≥50</c:v>
                  </c:pt>
                  <c:pt idx="8">
                    <c:v>1</c:v>
                  </c:pt>
                  <c:pt idx="9">
                    <c:v>2</c:v>
                  </c:pt>
                  <c:pt idx="10">
                    <c:v>3</c:v>
                  </c:pt>
                  <c:pt idx="11">
                    <c:v>4</c:v>
                  </c:pt>
                  <c:pt idx="12">
                    <c:v>5</c:v>
                  </c:pt>
                  <c:pt idx="13">
                    <c:v>6</c:v>
                  </c:pt>
                  <c:pt idx="14">
                    <c:v>L1</c:v>
                  </c:pt>
                  <c:pt idx="15">
                    <c:v>L2</c:v>
                  </c:pt>
                  <c:pt idx="16">
                    <c:v>L3</c:v>
                  </c:pt>
                  <c:pt idx="17">
                    <c:v>L4</c:v>
                  </c:pt>
                  <c:pt idx="18">
                    <c:v>L5</c:v>
                  </c:pt>
                </c:lvl>
                <c:lvl>
                  <c:pt idx="0">
                    <c:v>性别</c:v>
                  </c:pt>
                  <c:pt idx="2">
                    <c:v>年龄</c:v>
                  </c:pt>
                  <c:pt idx="8">
                    <c:v>城市等级</c:v>
                  </c:pt>
                  <c:pt idx="14">
                    <c:v>购买力</c:v>
                  </c:pt>
                </c:lvl>
              </c:multiLvlStrCache>
            </c:multiLvlStrRef>
          </c:cat>
          <c:val>
            <c:numRef>
              <c:f>Sheet1!$E$2:$E$20</c:f>
              <c:numCache>
                <c:formatCode>0%</c:formatCode>
                <c:ptCount val="19"/>
                <c:pt idx="0">
                  <c:v>0.28210000000000002</c:v>
                </c:pt>
                <c:pt idx="1">
                  <c:v>0.71789999999999998</c:v>
                </c:pt>
                <c:pt idx="2">
                  <c:v>2.5600000000000001E-2</c:v>
                </c:pt>
                <c:pt idx="3">
                  <c:v>0.1479</c:v>
                </c:pt>
                <c:pt idx="4">
                  <c:v>0.215</c:v>
                </c:pt>
                <c:pt idx="5">
                  <c:v>0.215</c:v>
                </c:pt>
                <c:pt idx="6">
                  <c:v>0.28989999999999999</c:v>
                </c:pt>
                <c:pt idx="7">
                  <c:v>0.1065</c:v>
                </c:pt>
                <c:pt idx="8">
                  <c:v>0.39050000000000001</c:v>
                </c:pt>
                <c:pt idx="9">
                  <c:v>0.30570000000000003</c:v>
                </c:pt>
                <c:pt idx="10">
                  <c:v>0.15579999999999999</c:v>
                </c:pt>
                <c:pt idx="11">
                  <c:v>2.76E-2</c:v>
                </c:pt>
                <c:pt idx="12">
                  <c:v>1.9699999999999999E-2</c:v>
                </c:pt>
                <c:pt idx="13">
                  <c:v>1.38E-2</c:v>
                </c:pt>
                <c:pt idx="14">
                  <c:v>0</c:v>
                </c:pt>
                <c:pt idx="15">
                  <c:v>7.9000000000000008E-3</c:v>
                </c:pt>
                <c:pt idx="16">
                  <c:v>4.7300000000000002E-2</c:v>
                </c:pt>
                <c:pt idx="17">
                  <c:v>0.14990000000000001</c:v>
                </c:pt>
                <c:pt idx="18">
                  <c:v>0.79490000000000005</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运动服/休闲服装</c:v>
                </c:pt>
                <c:pt idx="1">
                  <c:v>模玩/动漫/周边/娃圈三坑/桌游</c:v>
                </c:pt>
                <c:pt idx="2">
                  <c:v>运动包/户外包/配件</c:v>
                </c:pt>
                <c:pt idx="3">
                  <c:v>美容美体仪器</c:v>
                </c:pt>
                <c:pt idx="4">
                  <c:v>保健食品/膳食营养补充食品</c:v>
                </c:pt>
                <c:pt idx="5">
                  <c:v>家居饰品</c:v>
                </c:pt>
                <c:pt idx="6">
                  <c:v>生活电器</c:v>
                </c:pt>
                <c:pt idx="7">
                  <c:v>茶</c:v>
                </c:pt>
                <c:pt idx="8">
                  <c:v>美发护发/假发</c:v>
                </c:pt>
                <c:pt idx="9">
                  <c:v>住宅家具</c:v>
                </c:pt>
              </c:strCache>
            </c:strRef>
          </c:cat>
          <c:val>
            <c:numRef>
              <c:f>Sheet1!$B$2:$B$11</c:f>
              <c:numCache>
                <c:formatCode>0%</c:formatCode>
                <c:ptCount val="10"/>
                <c:pt idx="0">
                  <c:v>0.21</c:v>
                </c:pt>
                <c:pt idx="1">
                  <c:v>0.45</c:v>
                </c:pt>
                <c:pt idx="2">
                  <c:v>0.28999999999999998</c:v>
                </c:pt>
                <c:pt idx="3">
                  <c:v>0.28000000000000003</c:v>
                </c:pt>
                <c:pt idx="4">
                  <c:v>0.26</c:v>
                </c:pt>
                <c:pt idx="5">
                  <c:v>0.22</c:v>
                </c:pt>
                <c:pt idx="6">
                  <c:v>0.39</c:v>
                </c:pt>
                <c:pt idx="7">
                  <c:v>0.38</c:v>
                </c:pt>
                <c:pt idx="8">
                  <c:v>0.33</c:v>
                </c:pt>
                <c:pt idx="9">
                  <c:v>0.28999999999999998</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Sheet1!$C$1</c:f>
              <c:strCache>
                <c:ptCount val="1"/>
                <c:pt idx="0">
                  <c:v>8月购买人数占比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Sheet1!$C$2:$C$10</c:f>
              <c:numCache>
                <c:formatCode>0%</c:formatCode>
                <c:ptCount val="9"/>
                <c:pt idx="0">
                  <c:v>0.2</c:v>
                </c:pt>
                <c:pt idx="1">
                  <c:v>0.16</c:v>
                </c:pt>
                <c:pt idx="2">
                  <c:v>0.08</c:v>
                </c:pt>
                <c:pt idx="3">
                  <c:v>0.06</c:v>
                </c:pt>
                <c:pt idx="4">
                  <c:v>0.06</c:v>
                </c:pt>
                <c:pt idx="5">
                  <c:v>0.05</c:v>
                </c:pt>
                <c:pt idx="6">
                  <c:v>0.04</c:v>
                </c:pt>
                <c:pt idx="7">
                  <c:v>0.02</c:v>
                </c:pt>
                <c:pt idx="8">
                  <c:v>0.02</c:v>
                </c:pt>
              </c:numCache>
            </c:numRef>
          </c:val>
          <c:extLst>
            <c:ext xmlns:c16="http://schemas.microsoft.com/office/drawing/2014/chart" uri="{C3380CC4-5D6E-409C-BE32-E72D297353CC}">
              <c16:uniqueId val="{00000004-9E53-FE4B-8D50-4A29E39C3AE4}"/>
            </c:ext>
          </c:extLst>
        </c:ser>
        <c:ser>
          <c:idx val="2"/>
          <c:order val="2"/>
          <c:tx>
            <c:strRef>
              <c:f>Sheet1!$B$1</c:f>
              <c:strCache>
                <c:ptCount val="1"/>
                <c:pt idx="0">
                  <c:v>9月购买人数占比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f>Sheet1!$B$2:$B$10</c:f>
              <c:numCache>
                <c:formatCode>0%</c:formatCode>
                <c:ptCount val="9"/>
                <c:pt idx="0">
                  <c:v>0.22</c:v>
                </c:pt>
                <c:pt idx="1">
                  <c:v>0.19</c:v>
                </c:pt>
                <c:pt idx="2">
                  <c:v>0.08</c:v>
                </c:pt>
                <c:pt idx="3">
                  <c:v>7.0000000000000007E-2</c:v>
                </c:pt>
                <c:pt idx="4">
                  <c:v>0.05</c:v>
                </c:pt>
                <c:pt idx="5">
                  <c:v>0.05</c:v>
                </c:pt>
                <c:pt idx="6">
                  <c:v>0.04</c:v>
                </c:pt>
                <c:pt idx="7">
                  <c:v>0.03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0%</c:formatCode>
                <c:ptCount val="2"/>
                <c:pt idx="0">
                  <c:v>5.5E-2</c:v>
                </c:pt>
                <c:pt idx="1">
                  <c:v>2.8000000000000001E-2</c:v>
                </c:pt>
              </c:numCache>
            </c:numRef>
          </c:val>
          <c:extLst>
            <c:ext xmlns:c16="http://schemas.microsoft.com/office/drawing/2014/chart" uri="{C3380CC4-5D6E-409C-BE32-E72D297353CC}">
              <c16:uniqueId val="{00000000-AB5F-5346-9A24-5289A1D6563B}"/>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0%</c:formatCode>
                <c:ptCount val="2"/>
                <c:pt idx="0">
                  <c:v>5.5E-2</c:v>
                </c:pt>
                <c:pt idx="1">
                  <c:v>2.8000000000000001E-2</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Sheet1!$E$2:$E$3</c:f>
              <c:numCache>
                <c:formatCode>0%</c:formatCode>
                <c:ptCount val="2"/>
                <c:pt idx="0">
                  <c:v>6.9567727502345411E-2</c:v>
                </c:pt>
                <c:pt idx="1">
                  <c:v>3.3630069238377747E-2</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Sheet1!$C$1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0%</c:formatCode>
                <c:ptCount val="3"/>
                <c:pt idx="0">
                  <c:v>5.3999999999999999E-2</c:v>
                </c:pt>
                <c:pt idx="1">
                  <c:v>5.1999999999999998E-2</c:v>
                </c:pt>
                <c:pt idx="2">
                  <c:v>4.2999999999999997E-2</c:v>
                </c:pt>
              </c:numCache>
            </c:numRef>
          </c:val>
          <c:extLst>
            <c:ext xmlns:c16="http://schemas.microsoft.com/office/drawing/2014/chart" uri="{C3380CC4-5D6E-409C-BE32-E72D297353CC}">
              <c16:uniqueId val="{00000000-A5F0-F84A-817B-7E9E07AA9127}"/>
            </c:ext>
          </c:extLst>
        </c:ser>
        <c:ser>
          <c:idx val="2"/>
          <c:order val="2"/>
          <c:tx>
            <c:strRef>
              <c:f>Sheet1!$D$1</c:f>
              <c:strCache>
                <c:ptCount val="1"/>
                <c:pt idx="0">
                  <c:v>2023.09复购率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0%</c:formatCode>
                <c:ptCount val="3"/>
                <c:pt idx="0">
                  <c:v>0.06</c:v>
                </c:pt>
                <c:pt idx="1">
                  <c:v>0.05</c:v>
                </c:pt>
                <c:pt idx="2">
                  <c:v>0.03</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Sheet1!$E$1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Sheet1!$E$2:$E$4</c:f>
              <c:numCache>
                <c:formatCode>0%</c:formatCode>
                <c:ptCount val="3"/>
                <c:pt idx="0">
                  <c:v>7.0000000000000007E-2</c:v>
                </c:pt>
                <c:pt idx="1">
                  <c:v>0</c:v>
                </c:pt>
                <c:pt idx="2">
                  <c:v>-0.33</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Sheet1!$A$2</c:f>
              <c:strCache>
                <c:ptCount val="1"/>
                <c:pt idx="0">
                  <c:v>咖啡机</c:v>
                </c:pt>
              </c:strCache>
            </c:strRef>
          </c:tx>
          <c:spPr>
            <a:solidFill>
              <a:schemeClr val="accent5"/>
            </a:solidFill>
            <a:ln>
              <a:noFill/>
            </a:ln>
            <a:effectLst/>
          </c:spPr>
          <c:invertIfNegative val="0"/>
          <c:dLbls>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Sheet1!$B$2:$C$2</c:f>
              <c:numCache>
                <c:formatCode>#,##0_ </c:formatCode>
                <c:ptCount val="2"/>
                <c:pt idx="0">
                  <c:v>8825401</c:v>
                </c:pt>
                <c:pt idx="1">
                  <c:v>3853764</c:v>
                </c:pt>
              </c:numCache>
            </c:numRef>
          </c:val>
          <c:extLst>
            <c:ext xmlns:c16="http://schemas.microsoft.com/office/drawing/2014/chart" uri="{C3380CC4-5D6E-409C-BE32-E72D297353CC}">
              <c16:uniqueId val="{00000002-5BA8-B04D-82B2-A55F44A0D874}"/>
            </c:ext>
          </c:extLst>
        </c:ser>
        <c:ser>
          <c:idx val="0"/>
          <c:order val="1"/>
          <c:tx>
            <c:strRef>
              <c:f>Sheet1!$A$3</c:f>
              <c:strCache>
                <c:ptCount val="1"/>
                <c:pt idx="0">
                  <c:v>胶囊咖啡</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Sheet1!$B$3:$C$3</c:f>
              <c:numCache>
                <c:formatCode>#,##0_ </c:formatCode>
                <c:ptCount val="2"/>
                <c:pt idx="0">
                  <c:v>14232303</c:v>
                </c:pt>
                <c:pt idx="1">
                  <c:v>8907012</c:v>
                </c:pt>
              </c:numCache>
            </c:numRef>
          </c:val>
          <c:extLst>
            <c:ext xmlns:c16="http://schemas.microsoft.com/office/drawing/2014/chart" uri="{C3380CC4-5D6E-409C-BE32-E72D297353CC}">
              <c16:uniqueId val="{00000005-5BA8-B04D-82B2-A55F44A0D874}"/>
            </c:ext>
          </c:extLst>
        </c:ser>
        <c:ser>
          <c:idx val="1"/>
          <c:order val="2"/>
          <c:tx>
            <c:strRef>
              <c:f>Sheet1!$A$4</c:f>
              <c:strCache>
                <c:ptCount val="1"/>
                <c:pt idx="0">
                  <c:v>其他咖啡</c:v>
                </c:pt>
              </c:strCache>
            </c:strRef>
          </c:tx>
          <c:spPr>
            <a:solidFill>
              <a:schemeClr val="accent2"/>
            </a:solidFill>
            <a:ln>
              <a:noFill/>
            </a:ln>
            <a:effectLst/>
          </c:spPr>
          <c:invertIfNegative val="0"/>
          <c:dLbls>
            <c:delete val="1"/>
          </c:dLbls>
          <c:cat>
            <c:strRef>
              <c:f>Sheet1!$B$1:$C$1</c:f>
              <c:strCache>
                <c:ptCount val="2"/>
                <c:pt idx="0">
                  <c:v>2022.09</c:v>
                </c:pt>
                <c:pt idx="1">
                  <c:v>2023.09</c:v>
                </c:pt>
              </c:strCache>
            </c:strRef>
          </c:cat>
          <c:val>
            <c:numRef>
              <c:f>Sheet1!$B$4:$C$4</c:f>
              <c:numCache>
                <c:formatCode>#,##0_ </c:formatCode>
                <c:ptCount val="2"/>
                <c:pt idx="0">
                  <c:v>27519</c:v>
                </c:pt>
                <c:pt idx="1">
                  <c:v>15696</c:v>
                </c:pt>
              </c:numCache>
            </c:numRef>
          </c:val>
          <c:extLst>
            <c:ext xmlns:c16="http://schemas.microsoft.com/office/drawing/2014/chart" uri="{C3380CC4-5D6E-409C-BE32-E72D297353CC}">
              <c16:uniqueId val="{00000006-5BA8-B04D-82B2-A55F44A0D874}"/>
            </c:ext>
          </c:extLst>
        </c:ser>
        <c:ser>
          <c:idx val="2"/>
          <c:order val="3"/>
          <c:tx>
            <c:strRef>
              <c:f>Sheet1!$A$5</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5BA8-B04D-82B2-A55F44A0D874}"/>
                </c:ext>
              </c:extLst>
            </c:dLbl>
            <c:dLbl>
              <c:idx val="1"/>
              <c:layout>
                <c:manualLayout>
                  <c:x val="-1.3205225680322444E-16"/>
                  <c:y val="-1.9527333104452781E-2"/>
                </c:manualLayout>
              </c:layout>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5BA8-B04D-82B2-A55F44A0D874}"/>
                </c:ext>
              </c:extLst>
            </c:dLbl>
            <c:numFmt formatCode="#,##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2022.09</c:v>
                </c:pt>
                <c:pt idx="1">
                  <c:v>2023.09</c:v>
                </c:pt>
              </c:strCache>
            </c:strRef>
          </c:cat>
          <c:val>
            <c:numRef>
              <c:f>Sheet1!$B$5:$C$5</c:f>
              <c:numCache>
                <c:formatCode>#,##0_ </c:formatCode>
                <c:ptCount val="2"/>
                <c:pt idx="0">
                  <c:v>837179</c:v>
                </c:pt>
                <c:pt idx="1">
                  <c:v>460346</c:v>
                </c:pt>
              </c:numCache>
            </c:numRef>
          </c:val>
          <c:extLst>
            <c:ext xmlns:c16="http://schemas.microsoft.com/office/drawing/2014/chart" uri="{C3380CC4-5D6E-409C-BE32-E72D297353CC}">
              <c16:uniqueId val="{00000009-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0%</c:formatCode>
                <c:ptCount val="5"/>
                <c:pt idx="0">
                  <c:v>0.68</c:v>
                </c:pt>
                <c:pt idx="1">
                  <c:v>0.61</c:v>
                </c:pt>
                <c:pt idx="2">
                  <c:v>0.57999999999999996</c:v>
                </c:pt>
                <c:pt idx="3">
                  <c:v>0.56000000000000005</c:v>
                </c:pt>
                <c:pt idx="4">
                  <c:v>0.55000000000000004</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0%</c:formatCode>
                <c:ptCount val="5"/>
                <c:pt idx="0">
                  <c:v>0.32</c:v>
                </c:pt>
                <c:pt idx="1">
                  <c:v>0.39</c:v>
                </c:pt>
                <c:pt idx="2">
                  <c:v>0.42</c:v>
                </c:pt>
                <c:pt idx="3">
                  <c:v>0.44</c:v>
                </c:pt>
                <c:pt idx="4">
                  <c:v>0.45</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Sheet1!$J$1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Sheet1!$A$7:$A$13</c:f>
              <c:strCache>
                <c:ptCount val="7"/>
                <c:pt idx="0">
                  <c:v>天猫榜单</c:v>
                </c:pt>
                <c:pt idx="1">
                  <c:v>我的淘宝</c:v>
                </c:pt>
                <c:pt idx="2">
                  <c:v>购物车</c:v>
                </c:pt>
                <c:pt idx="4">
                  <c:v>手淘搜索</c:v>
                </c:pt>
                <c:pt idx="5">
                  <c:v>手淘推荐</c:v>
                </c:pt>
                <c:pt idx="6">
                  <c:v>手淘淘宝直播</c:v>
                </c:pt>
              </c:strCache>
            </c:strRef>
          </c:cat>
          <c:val>
            <c:numRef>
              <c:f>Sheet1!$J$7:$J$13</c:f>
              <c:numCache>
                <c:formatCode>0%</c:formatCode>
                <c:ptCount val="7"/>
                <c:pt idx="0">
                  <c:v>0.02</c:v>
                </c:pt>
                <c:pt idx="1">
                  <c:v>0.03</c:v>
                </c:pt>
                <c:pt idx="2">
                  <c:v>0.04</c:v>
                </c:pt>
                <c:pt idx="3">
                  <c:v>0.05</c:v>
                </c:pt>
                <c:pt idx="4">
                  <c:v>0.05</c:v>
                </c:pt>
                <c:pt idx="5">
                  <c:v>0.63</c:v>
                </c:pt>
                <c:pt idx="6">
                  <c:v>0.16</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Nespresso</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Sheet1!$A$11:$A$17</c:f>
              <c:strCache>
                <c:ptCount val="7"/>
                <c:pt idx="0">
                  <c:v>手淘拍立淘</c:v>
                </c:pt>
                <c:pt idx="1">
                  <c:v>淘内待分类</c:v>
                </c:pt>
                <c:pt idx="2">
                  <c:v>我的淘宝</c:v>
                </c:pt>
                <c:pt idx="3">
                  <c:v>购物车</c:v>
                </c:pt>
                <c:pt idx="4">
                  <c:v>手淘推荐</c:v>
                </c:pt>
                <c:pt idx="5">
                  <c:v>手淘淘宝直播</c:v>
                </c:pt>
                <c:pt idx="6">
                  <c:v>手淘搜索</c:v>
                </c:pt>
              </c:strCache>
            </c:strRef>
          </c:cat>
          <c:val>
            <c:numRef>
              <c:f>Sheet1!$B$11:$B$17</c:f>
              <c:numCache>
                <c:formatCode>0%</c:formatCode>
                <c:ptCount val="7"/>
                <c:pt idx="0">
                  <c:v>0.03</c:v>
                </c:pt>
                <c:pt idx="1">
                  <c:v>7.0000000000000007E-2</c:v>
                </c:pt>
                <c:pt idx="2">
                  <c:v>0.09</c:v>
                </c:pt>
                <c:pt idx="3">
                  <c:v>0.12</c:v>
                </c:pt>
                <c:pt idx="4">
                  <c:v>0.09</c:v>
                </c:pt>
                <c:pt idx="5">
                  <c:v>0.28000000000000003</c:v>
                </c:pt>
                <c:pt idx="6">
                  <c:v>0.31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Sheet1!$H$1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Sheet1!$H$12:$H$18</c:f>
              <c:numCache>
                <c:formatCode>0%</c:formatCode>
                <c:ptCount val="7"/>
                <c:pt idx="0">
                  <c:v>0.04</c:v>
                </c:pt>
                <c:pt idx="1">
                  <c:v>0.09</c:v>
                </c:pt>
                <c:pt idx="2">
                  <c:v>0.09</c:v>
                </c:pt>
                <c:pt idx="3">
                  <c:v>0.13</c:v>
                </c:pt>
                <c:pt idx="4">
                  <c:v>0.14000000000000001</c:v>
                </c:pt>
                <c:pt idx="5">
                  <c:v>0.06</c:v>
                </c:pt>
                <c:pt idx="6">
                  <c:v>0.52</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Sheet1!$F$1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Sheet1!$A$23:$A$29</c:f>
              <c:strCache>
                <c:ptCount val="7"/>
                <c:pt idx="0">
                  <c:v>天猫榜单</c:v>
                </c:pt>
                <c:pt idx="1">
                  <c:v>我的淘宝</c:v>
                </c:pt>
                <c:pt idx="2">
                  <c:v>购物车</c:v>
                </c:pt>
                <c:pt idx="4">
                  <c:v>手淘搜索</c:v>
                </c:pt>
                <c:pt idx="5">
                  <c:v>手淘推荐</c:v>
                </c:pt>
                <c:pt idx="6">
                  <c:v>手淘淘宝直播</c:v>
                </c:pt>
              </c:strCache>
            </c:strRef>
          </c:cat>
          <c:val>
            <c:numRef>
              <c:f>Sheet1!$F$23:$F$29</c:f>
              <c:numCache>
                <c:formatCode>0%</c:formatCode>
                <c:ptCount val="7"/>
                <c:pt idx="0">
                  <c:v>0.02</c:v>
                </c:pt>
                <c:pt idx="1">
                  <c:v>0.06</c:v>
                </c:pt>
                <c:pt idx="2">
                  <c:v>0.06</c:v>
                </c:pt>
                <c:pt idx="3">
                  <c:v>0.06</c:v>
                </c:pt>
                <c:pt idx="4">
                  <c:v>0.34</c:v>
                </c:pt>
                <c:pt idx="5">
                  <c:v>0.26</c:v>
                </c:pt>
                <c:pt idx="6">
                  <c:v>0.21</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Sheet1!$D$1</c:f>
              <c:strCache>
                <c:ptCount val="1"/>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Sheet1!$A$12:$A$18</c:f>
              <c:strCache>
                <c:ptCount val="7"/>
                <c:pt idx="0">
                  <c:v>天猫榜单</c:v>
                </c:pt>
                <c:pt idx="1">
                  <c:v>我的淘宝</c:v>
                </c:pt>
                <c:pt idx="2">
                  <c:v>购物车</c:v>
                </c:pt>
                <c:pt idx="4">
                  <c:v>手淘搜索</c:v>
                </c:pt>
                <c:pt idx="5">
                  <c:v>手淘推荐</c:v>
                </c:pt>
                <c:pt idx="6">
                  <c:v>手淘淘宝直播</c:v>
                </c:pt>
              </c:strCache>
            </c:strRef>
          </c:cat>
          <c:val>
            <c:numRef>
              <c:f>Sheet1!$D$12:$D$18</c:f>
              <c:numCache>
                <c:formatCode>0%</c:formatCode>
                <c:ptCount val="7"/>
                <c:pt idx="0">
                  <c:v>0.08</c:v>
                </c:pt>
                <c:pt idx="1">
                  <c:v>7.0000000000000007E-2</c:v>
                </c:pt>
                <c:pt idx="2">
                  <c:v>0.12</c:v>
                </c:pt>
                <c:pt idx="3">
                  <c:v>0.1</c:v>
                </c:pt>
                <c:pt idx="4">
                  <c:v>0.09</c:v>
                </c:pt>
                <c:pt idx="5">
                  <c:v>0.1</c:v>
                </c:pt>
                <c:pt idx="6">
                  <c:v>0.5</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雀巢胶囊咖啡</c:v>
                </c:pt>
                <c:pt idx="4">
                  <c:v>星巴克胶囊咖啡</c:v>
                </c:pt>
                <c:pt idx="5">
                  <c:v>nespresso胶囊</c:v>
                </c:pt>
                <c:pt idx="6">
                  <c:v>胶囊咖啡 胶囊</c:v>
                </c:pt>
                <c:pt idx="7">
                  <c:v>peets咖啡</c:v>
                </c:pt>
                <c:pt idx="8">
                  <c:v>多趣酷思胶囊</c:v>
                </c:pt>
                <c:pt idx="9">
                  <c:v>illy咖啡胶囊</c:v>
                </c:pt>
              </c:strCache>
            </c:strRef>
          </c:cat>
          <c:val>
            <c:numRef>
              <c:f>Sheet1!$B$2:$B$11</c:f>
              <c:numCache>
                <c:formatCode>#,##0_ </c:formatCode>
                <c:ptCount val="10"/>
                <c:pt idx="0">
                  <c:v>75174</c:v>
                </c:pt>
                <c:pt idx="1">
                  <c:v>62465</c:v>
                </c:pt>
                <c:pt idx="2">
                  <c:v>17564</c:v>
                </c:pt>
                <c:pt idx="3">
                  <c:v>15124</c:v>
                </c:pt>
                <c:pt idx="4">
                  <c:v>14816</c:v>
                </c:pt>
                <c:pt idx="5">
                  <c:v>12045</c:v>
                </c:pt>
                <c:pt idx="6">
                  <c:v>8401</c:v>
                </c:pt>
                <c:pt idx="7">
                  <c:v>7896</c:v>
                </c:pt>
                <c:pt idx="8">
                  <c:v>7869</c:v>
                </c:pt>
                <c:pt idx="9">
                  <c:v>7754</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2022.09</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Sheet1!$B$2:$B$11</c:f>
              <c:numCache>
                <c:formatCode>_ * #,##0_ ;_ * \-#,##0_ ;_ * "-"??_ ;_ @_ </c:formatCode>
                <c:ptCount val="10"/>
                <c:pt idx="0">
                  <c:v>78277</c:v>
                </c:pt>
                <c:pt idx="1">
                  <c:v>93921</c:v>
                </c:pt>
                <c:pt idx="2">
                  <c:v>22835</c:v>
                </c:pt>
                <c:pt idx="3">
                  <c:v>14601</c:v>
                </c:pt>
                <c:pt idx="4">
                  <c:v>7662</c:v>
                </c:pt>
                <c:pt idx="5">
                  <c:v>16430</c:v>
                </c:pt>
                <c:pt idx="6">
                  <c:v>18869</c:v>
                </c:pt>
                <c:pt idx="7">
                  <c:v>1946</c:v>
                </c:pt>
                <c:pt idx="8">
                  <c:v>13269</c:v>
                </c:pt>
                <c:pt idx="9">
                  <c:v>5664</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2023.09</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peets咖啡</c:v>
                </c:pt>
                <c:pt idx="8">
                  <c:v>雀巢咖啡胶囊</c:v>
                </c:pt>
                <c:pt idx="9">
                  <c:v>多趣酷思胶囊</c:v>
                </c:pt>
              </c:strCache>
            </c:strRef>
          </c:cat>
          <c:val>
            <c:numRef>
              <c:f>Sheet1!$C$2:$C$11</c:f>
              <c:numCache>
                <c:formatCode>_ * #,##0_ ;_ * \-#,##0_ ;_ * "-"??_ ;_ @_ </c:formatCode>
                <c:ptCount val="10"/>
                <c:pt idx="0">
                  <c:v>76199</c:v>
                </c:pt>
                <c:pt idx="1">
                  <c:v>61564</c:v>
                </c:pt>
                <c:pt idx="2">
                  <c:v>18582</c:v>
                </c:pt>
                <c:pt idx="3">
                  <c:v>14035</c:v>
                </c:pt>
                <c:pt idx="4">
                  <c:v>13941</c:v>
                </c:pt>
                <c:pt idx="5">
                  <c:v>10885</c:v>
                </c:pt>
                <c:pt idx="6">
                  <c:v>9665</c:v>
                </c:pt>
                <c:pt idx="7">
                  <c:v>9127</c:v>
                </c:pt>
                <c:pt idx="8">
                  <c:v>8192</c:v>
                </c:pt>
                <c:pt idx="9">
                  <c:v>7987</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2022.09</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Sheet1!$B$2:$B$5</c:f>
              <c:numCache>
                <c:formatCode>#,##0_ </c:formatCode>
                <c:ptCount val="4"/>
                <c:pt idx="0">
                  <c:v>556.45139680398222</c:v>
                </c:pt>
                <c:pt idx="1">
                  <c:v>1163.5334212261041</c:v>
                </c:pt>
                <c:pt idx="2">
                  <c:v>408.01802626684599</c:v>
                </c:pt>
                <c:pt idx="3">
                  <c:v>408.44606112785192</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2023.09</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店铺整体</c:v>
                </c:pt>
                <c:pt idx="1">
                  <c:v>咖啡机</c:v>
                </c:pt>
                <c:pt idx="2">
                  <c:v>咖啡</c:v>
                </c:pt>
                <c:pt idx="3">
                  <c:v>胶囊咖啡</c:v>
                </c:pt>
              </c:strCache>
            </c:strRef>
          </c:cat>
          <c:val>
            <c:numRef>
              <c:f>Sheet1!$C$2:$C$5</c:f>
              <c:numCache>
                <c:formatCode>#,##0_ </c:formatCode>
                <c:ptCount val="4"/>
                <c:pt idx="0">
                  <c:v>517.00261688083424</c:v>
                </c:pt>
                <c:pt idx="1">
                  <c:v>1253.2565853658537</c:v>
                </c:pt>
                <c:pt idx="2">
                  <c:v>397.00591768631813</c:v>
                </c:pt>
                <c:pt idx="3">
                  <c:v>397.61671353957411</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访客数_同比月</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Sheet1!$C$2:$C$12</c:f>
              <c:numCache>
                <c:formatCode>General</c:formatCode>
                <c:ptCount val="11"/>
                <c:pt idx="0">
                  <c:v>55492</c:v>
                </c:pt>
                <c:pt idx="1">
                  <c:v>97058</c:v>
                </c:pt>
                <c:pt idx="2">
                  <c:v>102403</c:v>
                </c:pt>
                <c:pt idx="3">
                  <c:v>35469</c:v>
                </c:pt>
                <c:pt idx="4">
                  <c:v>828</c:v>
                </c:pt>
                <c:pt idx="5">
                  <c:v>16417</c:v>
                </c:pt>
                <c:pt idx="6">
                  <c:v>970</c:v>
                </c:pt>
                <c:pt idx="7">
                  <c:v>76</c:v>
                </c:pt>
                <c:pt idx="8">
                  <c:v>73323</c:v>
                </c:pt>
                <c:pt idx="9">
                  <c:v>4300</c:v>
                </c:pt>
                <c:pt idx="10">
                  <c:v>13</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访客数_本月</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Sheet1!$D$2:$D$12</c:f>
              <c:numCache>
                <c:formatCode>General</c:formatCode>
                <c:ptCount val="11"/>
                <c:pt idx="0">
                  <c:v>122987</c:v>
                </c:pt>
                <c:pt idx="1">
                  <c:v>75550</c:v>
                </c:pt>
                <c:pt idx="2">
                  <c:v>74084</c:v>
                </c:pt>
                <c:pt idx="3">
                  <c:v>18876</c:v>
                </c:pt>
                <c:pt idx="4">
                  <c:v>445</c:v>
                </c:pt>
                <c:pt idx="5">
                  <c:v>9152</c:v>
                </c:pt>
                <c:pt idx="6">
                  <c:v>122</c:v>
                </c:pt>
                <c:pt idx="7">
                  <c:v>95</c:v>
                </c:pt>
                <c:pt idx="8">
                  <c:v>4</c:v>
                </c:pt>
                <c:pt idx="9">
                  <c:v>5755</c:v>
                </c:pt>
                <c:pt idx="10">
                  <c:v>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支付转化率_同比月</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Sheet1!$E$2:$E$12</c:f>
              <c:numCache>
                <c:formatCode>General</c:formatCode>
                <c:ptCount val="11"/>
                <c:pt idx="0">
                  <c:v>4.4474879261875586E-2</c:v>
                </c:pt>
                <c:pt idx="1">
                  <c:v>2.9971769457437819E-2</c:v>
                </c:pt>
                <c:pt idx="2">
                  <c:v>3.1249084499477553E-3</c:v>
                </c:pt>
                <c:pt idx="3">
                  <c:v>7.07378273985734E-2</c:v>
                </c:pt>
                <c:pt idx="4">
                  <c:v>2.1739130434782608E-2</c:v>
                </c:pt>
                <c:pt idx="5">
                  <c:v>0.11317536699762441</c:v>
                </c:pt>
                <c:pt idx="6">
                  <c:v>0</c:v>
                </c:pt>
                <c:pt idx="7">
                  <c:v>0</c:v>
                </c:pt>
                <c:pt idx="8">
                  <c:v>0</c:v>
                </c:pt>
                <c:pt idx="9">
                  <c:v>0</c:v>
                </c:pt>
                <c:pt idx="10">
                  <c:v>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支付转化率_本月</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直通车</c:v>
                  </c:pt>
                  <c:pt idx="2">
                    <c:v>引力魔方</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3">
                    <c:v>品牌广告</c:v>
                  </c:pt>
                  <c:pt idx="5">
                    <c:v>站外广告</c:v>
                  </c:pt>
                  <c:pt idx="9">
                    <c:v>内容广告</c:v>
                  </c:pt>
                </c:lvl>
              </c:multiLvlStrCache>
            </c:multiLvlStrRef>
          </c:cat>
          <c:val>
            <c:numRef>
              <c:f>Sheet1!$F$2:$F$12</c:f>
              <c:numCache>
                <c:formatCode>General</c:formatCode>
                <c:ptCount val="11"/>
                <c:pt idx="0">
                  <c:v>1.8083212046801696E-2</c:v>
                </c:pt>
                <c:pt idx="1">
                  <c:v>3.7352746525479812E-2</c:v>
                </c:pt>
                <c:pt idx="2">
                  <c:v>1.0339614491658117E-2</c:v>
                </c:pt>
                <c:pt idx="3">
                  <c:v>7.5068870523415973E-2</c:v>
                </c:pt>
                <c:pt idx="4">
                  <c:v>4.0449438202247189E-2</c:v>
                </c:pt>
                <c:pt idx="5">
                  <c:v>8.6647727272727279E-2</c:v>
                </c:pt>
                <c:pt idx="6">
                  <c:v>0</c:v>
                </c:pt>
                <c:pt idx="7">
                  <c:v>0</c:v>
                </c:pt>
                <c:pt idx="8">
                  <c:v>0</c:v>
                </c:pt>
                <c:pt idx="9">
                  <c:v>0</c:v>
                </c:pt>
                <c:pt idx="10">
                  <c:v>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22年9月访客数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Sheet1!$B$2:$B$8</c:f>
              <c:numCache>
                <c:formatCode>#,##0_ </c:formatCode>
                <c:ptCount val="7"/>
                <c:pt idx="0">
                  <c:v>144105</c:v>
                </c:pt>
                <c:pt idx="1">
                  <c:v>45463</c:v>
                </c:pt>
                <c:pt idx="2">
                  <c:v>174710</c:v>
                </c:pt>
                <c:pt idx="3">
                  <c:v>67741</c:v>
                </c:pt>
                <c:pt idx="4">
                  <c:v>59882</c:v>
                </c:pt>
                <c:pt idx="5">
                  <c:v>58502</c:v>
                </c:pt>
                <c:pt idx="6">
                  <c:v>14154</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23年9月访客数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Sheet1!$C$2:$C$8</c:f>
              <c:numCache>
                <c:formatCode>#,##0_ </c:formatCode>
                <c:ptCount val="7"/>
                <c:pt idx="0">
                  <c:v>91498</c:v>
                </c:pt>
                <c:pt idx="1">
                  <c:v>53238</c:v>
                </c:pt>
                <c:pt idx="2">
                  <c:v>28590</c:v>
                </c:pt>
                <c:pt idx="3">
                  <c:v>34534</c:v>
                </c:pt>
                <c:pt idx="4">
                  <c:v>32375</c:v>
                </c:pt>
                <c:pt idx="5">
                  <c:v>53949</c:v>
                </c:pt>
                <c:pt idx="6">
                  <c:v>3119</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22年9月支付转化率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Sheet1!$D$2:$D$8</c:f>
              <c:numCache>
                <c:formatCode>0.00%</c:formatCode>
                <c:ptCount val="7"/>
                <c:pt idx="0">
                  <c:v>3.6700000000000003E-2</c:v>
                </c:pt>
                <c:pt idx="1">
                  <c:v>2.5499999999999998E-2</c:v>
                </c:pt>
                <c:pt idx="2">
                  <c:v>2.6800000000000001E-2</c:v>
                </c:pt>
                <c:pt idx="3">
                  <c:v>0.1363</c:v>
                </c:pt>
                <c:pt idx="4">
                  <c:v>0.3075</c:v>
                </c:pt>
                <c:pt idx="5">
                  <c:v>1.55E-2</c:v>
                </c:pt>
                <c:pt idx="6" formatCode="0.0%">
                  <c:v>0</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23年9月支付转化率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手淘推荐</c:v>
                </c:pt>
                <c:pt idx="2">
                  <c:v>淘内待分类</c:v>
                </c:pt>
                <c:pt idx="3">
                  <c:v>我的淘宝</c:v>
                </c:pt>
                <c:pt idx="4">
                  <c:v>购物车</c:v>
                </c:pt>
                <c:pt idx="5">
                  <c:v>手淘淘宝直播</c:v>
                </c:pt>
                <c:pt idx="6">
                  <c:v>逛逛</c:v>
                </c:pt>
              </c:strCache>
            </c:strRef>
          </c:cat>
          <c:val>
            <c:numRef>
              <c:f>Sheet1!$E$2:$E$8</c:f>
              <c:numCache>
                <c:formatCode>0.00%</c:formatCode>
                <c:ptCount val="7"/>
                <c:pt idx="0">
                  <c:v>4.9399999999999999E-2</c:v>
                </c:pt>
                <c:pt idx="1">
                  <c:v>1.0800000000000001E-2</c:v>
                </c:pt>
                <c:pt idx="2">
                  <c:v>8.8400000000000006E-2</c:v>
                </c:pt>
                <c:pt idx="3">
                  <c:v>0.16239999999999999</c:v>
                </c:pt>
                <c:pt idx="4">
                  <c:v>0.30669999999999997</c:v>
                </c:pt>
                <c:pt idx="5">
                  <c:v>1.23E-2</c:v>
                </c:pt>
                <c:pt idx="6" formatCode="0.0%">
                  <c:v>0</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22.9月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Sheet1!$B$2:$B$11</c:f>
              <c:numCache>
                <c:formatCode>General</c:formatCode>
                <c:ptCount val="10"/>
                <c:pt idx="0">
                  <c:v>305</c:v>
                </c:pt>
                <c:pt idx="1">
                  <c:v>146</c:v>
                </c:pt>
                <c:pt idx="2">
                  <c:v>124</c:v>
                </c:pt>
                <c:pt idx="3">
                  <c:v>68</c:v>
                </c:pt>
                <c:pt idx="4">
                  <c:v>51</c:v>
                </c:pt>
                <c:pt idx="5">
                  <c:v>41</c:v>
                </c:pt>
                <c:pt idx="6">
                  <c:v>21</c:v>
                </c:pt>
                <c:pt idx="7">
                  <c:v>46</c:v>
                </c:pt>
                <c:pt idx="8">
                  <c:v>11</c:v>
                </c:pt>
                <c:pt idx="9">
                  <c:v>0</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23.9月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c:v>
                </c:pt>
                <c:pt idx="4">
                  <c:v>nespresso咖啡胶囊</c:v>
                </c:pt>
                <c:pt idx="5">
                  <c:v>nespresso vertuo</c:v>
                </c:pt>
                <c:pt idx="6">
                  <c:v>nespresso咖啡机</c:v>
                </c:pt>
                <c:pt idx="7">
                  <c:v>胶囊咖啡机nespresso</c:v>
                </c:pt>
                <c:pt idx="8">
                  <c:v>nespresso胶囊咖啡</c:v>
                </c:pt>
                <c:pt idx="9">
                  <c:v>nespresso奶泡机</c:v>
                </c:pt>
              </c:strCache>
            </c:strRef>
          </c:cat>
          <c:val>
            <c:numRef>
              <c:f>Sheet1!$C$2:$C$11</c:f>
              <c:numCache>
                <c:formatCode>General</c:formatCode>
                <c:ptCount val="10"/>
                <c:pt idx="0">
                  <c:v>472</c:v>
                </c:pt>
                <c:pt idx="1">
                  <c:v>168</c:v>
                </c:pt>
                <c:pt idx="2">
                  <c:v>147</c:v>
                </c:pt>
                <c:pt idx="3">
                  <c:v>86</c:v>
                </c:pt>
                <c:pt idx="4">
                  <c:v>65</c:v>
                </c:pt>
                <c:pt idx="5">
                  <c:v>46</c:v>
                </c:pt>
                <c:pt idx="6">
                  <c:v>43</c:v>
                </c:pt>
                <c:pt idx="7">
                  <c:v>22</c:v>
                </c:pt>
                <c:pt idx="8">
                  <c:v>12</c:v>
                </c:pt>
                <c:pt idx="9">
                  <c:v>2</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2024/1/23</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3.png"/><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png"/><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microsoft.com/office/2007/relationships/hdphoto" Target="../media/hdphoto2.wdp"/><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microsoft.com/office/2007/relationships/hdphoto" Target="../media/hdphoto2.wdp"/><Relationship Id="rId2" Type="http://schemas.openxmlformats.org/officeDocument/2006/relationships/slideLayout" Target="../slideLayouts/slideLayout31.xml"/><Relationship Id="rId16"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chart" Target="../charts/chart14.xml"/><Relationship Id="rId7" Type="http://schemas.microsoft.com/office/2018/10/relationships/comments" Target="../comments/modernComment_10C_79E5B3FB.xml"/><Relationship Id="rId2" Type="http://schemas.openxmlformats.org/officeDocument/2006/relationships/chart" Target="../charts/chart1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6A61ECE6.xml"/><Relationship Id="rId2" Type="http://schemas.openxmlformats.org/officeDocument/2006/relationships/chart" Target="../charts/chart1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E46C651D.xml"/><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4.xml"/><Relationship Id="rId5" Type="http://schemas.microsoft.com/office/2018/10/relationships/comments" Target="../comments/modernComment_113_A87244F4.xml"/><Relationship Id="rId4" Type="http://schemas.openxmlformats.org/officeDocument/2006/relationships/chart" Target="../charts/chart22.xml"/></Relationships>
</file>

<file path=ppt/slides/_rels/slide2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7_82442FC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microsoft.com/office/2018/10/relationships/comments" Target="../comments/modernComment_118_4F530564.xml"/><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3.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B_152874D0.xml"/><Relationship Id="rId2" Type="http://schemas.openxmlformats.org/officeDocument/2006/relationships/chart" Target="../charts/chart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27_1AAE637F.xml"/><Relationship Id="rId2" Type="http://schemas.openxmlformats.org/officeDocument/2006/relationships/chart" Target="../charts/chart4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C_A47B61D8.xml"/><Relationship Id="rId2" Type="http://schemas.openxmlformats.org/officeDocument/2006/relationships/chart" Target="../charts/chart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D_9DC42DD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4.xml"/><Relationship Id="rId5" Type="http://schemas.microsoft.com/office/2018/10/relationships/comments" Target="../comments/modernComment_12E_DA8194F0.xml"/><Relationship Id="rId4" Type="http://schemas.openxmlformats.org/officeDocument/2006/relationships/chart" Target="../charts/char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microsoft.com/office/2018/10/relationships/comments" Target="../comments/modernComment_130_7990E50B.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microsoft.com/office/2018/10/relationships/comments" Target="../comments/modernComment_131_A498FDBA.xml"/><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chart" Target="../charts/chart51.xml"/><Relationship Id="rId1" Type="http://schemas.openxmlformats.org/officeDocument/2006/relationships/slideLayout" Target="../slideLayouts/slideLayout13.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13.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5" Type="http://schemas.microsoft.com/office/2018/10/relationships/comments" Target="../comments/modernComment_108_FD25714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endParaRPr dirty="0"/>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2978214"/>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775895"/>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endParaRPr lang="x-none" dirty="0"/>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37%</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39%</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10,061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3,277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1,143,320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3,111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3,124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471,403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2,519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3,846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466,391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7,402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954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440,608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918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271,429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3,368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267,290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-0.3%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733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5,356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50,894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1,109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197,958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10,821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572,530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1,572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148,339 </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咖啡机市场：</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4658" y="3226146"/>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5051">
            <a:off x="1968210" y="3816350"/>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94682" y="3702108"/>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 xmlns:p188="http://schemas.microsoft.com/office/powerpoint/2018/8/main"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endParaRPr lang="x-none" dirty="0"/>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112%</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-40%</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-49%</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62%</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144%</a:t>
                      </a:r>
                    </a:p>
                  </a:txBody>
                  <a:tcPr marL="6350" marR="6350" marT="635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265%</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endParaRPr lang="x-none"/>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endParaRPr lang="x-none"/>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endParaRPr lang="x-none"/>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置物架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300 - 350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21%</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280 - 300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260 - 280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59%</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川岛屋</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懒角落</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240 - 260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瑜伽垫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lululemon</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vs.</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chemeClr val="accent6"/>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50,000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endParaRPr lang="x-none"/>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2023.08</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2023.09</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 </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 xmlns:p188="http://schemas.microsoft.com/office/powerpoint/2018/8/main"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endParaRPr lang="x-none"/>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282372" y="6340350"/>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4" name="箭头: 下 30">
            <a:extLst>
              <a:ext uri="{FF2B5EF4-FFF2-40B4-BE49-F238E27FC236}">
                <a16:creationId xmlns:a16="http://schemas.microsoft.com/office/drawing/2014/main" id="{FE821B82-AE2E-4041-931F-113A0EEA6069}"/>
              </a:ext>
            </a:extLst>
          </p:cNvPr>
          <p:cNvSpPr/>
          <p:nvPr/>
        </p:nvSpPr>
        <p:spPr>
          <a:xfrm rot="10800000">
            <a:off x="10839600" y="25504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30">
            <a:extLst>
              <a:ext uri="{FF2B5EF4-FFF2-40B4-BE49-F238E27FC236}">
                <a16:creationId xmlns:a16="http://schemas.microsoft.com/office/drawing/2014/main" id="{2CD39383-9998-2442-9731-4279F597C4A9}"/>
              </a:ext>
            </a:extLst>
          </p:cNvPr>
          <p:cNvSpPr/>
          <p:nvPr/>
        </p:nvSpPr>
        <p:spPr>
          <a:xfrm rot="10800000">
            <a:off x="10839600" y="290205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6" name="箭头: 下 30">
            <a:extLst>
              <a:ext uri="{FF2B5EF4-FFF2-40B4-BE49-F238E27FC236}">
                <a16:creationId xmlns:a16="http://schemas.microsoft.com/office/drawing/2014/main" id="{CAB76C62-29C4-334A-B5C3-54822A6D9AD7}"/>
              </a:ext>
            </a:extLst>
          </p:cNvPr>
          <p:cNvSpPr/>
          <p:nvPr/>
        </p:nvSpPr>
        <p:spPr>
          <a:xfrm rot="10800000">
            <a:off x="10839600" y="36022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箭头: 下 30">
            <a:extLst>
              <a:ext uri="{FF2B5EF4-FFF2-40B4-BE49-F238E27FC236}">
                <a16:creationId xmlns:a16="http://schemas.microsoft.com/office/drawing/2014/main" id="{416F3797-A19F-3443-A47A-5F0B27C70AC0}"/>
              </a:ext>
            </a:extLst>
          </p:cNvPr>
          <p:cNvSpPr/>
          <p:nvPr/>
        </p:nvSpPr>
        <p:spPr>
          <a:xfrm rot="10800000">
            <a:off x="10840723" y="324486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箭头: 下 30">
            <a:extLst>
              <a:ext uri="{FF2B5EF4-FFF2-40B4-BE49-F238E27FC236}">
                <a16:creationId xmlns:a16="http://schemas.microsoft.com/office/drawing/2014/main" id="{991B7813-5D82-1B43-BABF-C88C977B0B8C}"/>
              </a:ext>
            </a:extLst>
          </p:cNvPr>
          <p:cNvSpPr/>
          <p:nvPr/>
        </p:nvSpPr>
        <p:spPr>
          <a:xfrm rot="10800000">
            <a:off x="10839600" y="394707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9" name="箭头: 下 30">
            <a:extLst>
              <a:ext uri="{FF2B5EF4-FFF2-40B4-BE49-F238E27FC236}">
                <a16:creationId xmlns:a16="http://schemas.microsoft.com/office/drawing/2014/main" id="{6B21D51F-3E74-354C-9471-B978C680D1A9}"/>
              </a:ext>
            </a:extLst>
          </p:cNvPr>
          <p:cNvSpPr/>
          <p:nvPr/>
        </p:nvSpPr>
        <p:spPr>
          <a:xfrm rot="10800000">
            <a:off x="10844317" y="432139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箭头: 下 30">
            <a:extLst>
              <a:ext uri="{FF2B5EF4-FFF2-40B4-BE49-F238E27FC236}">
                <a16:creationId xmlns:a16="http://schemas.microsoft.com/office/drawing/2014/main" id="{3EDCACC0-C7D4-CD4E-9FA8-D7AAD0448DE6}"/>
              </a:ext>
            </a:extLst>
          </p:cNvPr>
          <p:cNvSpPr/>
          <p:nvPr/>
        </p:nvSpPr>
        <p:spPr>
          <a:xfrm rot="10800000">
            <a:off x="10839600" y="466230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箭头: 下 30">
            <a:extLst>
              <a:ext uri="{FF2B5EF4-FFF2-40B4-BE49-F238E27FC236}">
                <a16:creationId xmlns:a16="http://schemas.microsoft.com/office/drawing/2014/main" id="{02F9D729-E371-3746-9485-5D04674AEE13}"/>
              </a:ext>
            </a:extLst>
          </p:cNvPr>
          <p:cNvSpPr/>
          <p:nvPr/>
        </p:nvSpPr>
        <p:spPr>
          <a:xfrm rot="10800000">
            <a:off x="10839600" y="5002452"/>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箭头: 下 30">
            <a:extLst>
              <a:ext uri="{FF2B5EF4-FFF2-40B4-BE49-F238E27FC236}">
                <a16:creationId xmlns:a16="http://schemas.microsoft.com/office/drawing/2014/main" id="{7152967F-E60C-D548-A9D6-BAAF1B3747F6}"/>
              </a:ext>
            </a:extLst>
          </p:cNvPr>
          <p:cNvSpPr/>
          <p:nvPr/>
        </p:nvSpPr>
        <p:spPr>
          <a:xfrm rot="10800000">
            <a:off x="10839600" y="537400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箭头: 下 30">
            <a:extLst>
              <a:ext uri="{FF2B5EF4-FFF2-40B4-BE49-F238E27FC236}">
                <a16:creationId xmlns:a16="http://schemas.microsoft.com/office/drawing/2014/main" id="{C462B3D7-88EF-D84E-9472-5E98610D5444}"/>
              </a:ext>
            </a:extLst>
          </p:cNvPr>
          <p:cNvSpPr/>
          <p:nvPr/>
        </p:nvSpPr>
        <p:spPr>
          <a:xfrm rot="10800000">
            <a:off x="10839600" y="5687036"/>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endParaRPr lang="x-none"/>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2022.09</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2023.09</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145</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105</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45</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(49%)</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(36%)</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(15%)</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166</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105</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27</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(56%)</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(35%)</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(9%)</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endParaRPr lang="x-none"/>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3"/>
                          </a:solidFill>
                          <a:effectLst/>
                          <a:latin typeface="微软雅黑" panose="020B0503020204020204" pitchFamily="34" charset="-122"/>
                          <a:ea typeface="微软雅黑" panose="020B0503020204020204" pitchFamily="34" charset="-122"/>
                        </a:rPr>
                        <a:t>胶囊</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1"/>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chemeClr val="accent1"/>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a:noFill/>
                    </a:lnB>
                    <a:no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chemeClr val="accent5">
                              <a:lumMod val="75000"/>
                            </a:schemeClr>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0,000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Top5GMV:563w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Top5GMV:246w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-49%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chemeClr val="accent6"/>
                          </a:solidFill>
                          <a:effectLst/>
                          <a:latin typeface="微软雅黑" panose="020B0503020204020204" pitchFamily="34" charset="-122"/>
                          <a:ea typeface="微软雅黑" panose="020B0503020204020204" pitchFamily="34" charset="-122"/>
                        </a:rPr>
                        <a:t>+164%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+18%</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+26% </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 xmlns:p188="http://schemas.microsoft.com/office/powerpoint/2018/8/main"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endParaRPr lang="x-none"/>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119,806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102,496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405,790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131,314 </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277,679 </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endParaRPr lang="x-none"/>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336,791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147,479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568,310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134,303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187,840 </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chemeClr val="bg1">
                              <a:lumMod val="50000"/>
                            </a:schemeClr>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12%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endParaRPr lang="x-none"/>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咖啡机全自动家用</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795%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ckbk</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咖啡研磨机一体机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156%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咖啡机家用 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咖啡机家用小型</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112%</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瑞幸咖啡机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大宇咖啡机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108%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黑鹰咖啡机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86%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德龙 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铂翠咖啡机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p:ext uri="{6950BFC3-D8DA-4A85-94F7-54DA5524770B}">
      <p188:commentRel xmlns=""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endParaRPr lang="x-none" dirty="0"/>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3.11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a:off x="6204883" y="2521908"/>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2,810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1,841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2,640</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2,728</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a:off x="6195418" y="5514696"/>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a:off x="10845978" y="2534238"/>
            <a:ext cx="133433" cy="164191"/>
          </a:xfrm>
          <a:prstGeom prst="upArrow">
            <a:avLst/>
          </a:prstGeom>
          <a:solidFill>
            <a:srgbClr val="FBEFDD"/>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a:off x="10820801" y="4022657"/>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a:off x="10779261" y="5473853"/>
            <a:ext cx="133433" cy="164191"/>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rPr lang="en-US" dirty="0"/>
              <a:t>111</a:t>
            </a:r>
            <a:endParaRPr lang="x-none" dirty="0"/>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endParaRPr lang="x-none"/>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chemeClr val="tx1"/>
                          </a:solidFill>
                          <a:latin typeface="+mn-ea"/>
                          <a:ea typeface="+mn-ea"/>
                        </a:rPr>
                        <a:t>yyyy.mm</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22,386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207,275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30,950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310,120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10,437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58,175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-45%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0%</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9,342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79,987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0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1068%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12,466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325%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304,800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7,095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73,222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45,228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194,864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5,589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81,704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4,307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204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33,727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2,223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159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25,908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00,000,000</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chemeClr val="tx1"/>
                          </a:solidFill>
                          <a:effectLst/>
                          <a:latin typeface="微软雅黑" panose="020B0503020204020204" pitchFamily="34" charset="-122"/>
                          <a:ea typeface="微软雅黑" panose="020B0503020204020204" pitchFamily="34" charset="-122"/>
                        </a:rPr>
                        <a:t>持平</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-3</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chemeClr val="accent6"/>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000,000,000</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-37%</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-22%</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&gt;999%</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96%</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138%</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endParaRPr lang="x-none"/>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****年**月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000,000,000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000,000</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000</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endParaRPr lang="x-none"/>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endParaRPr lang="x-none"/>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endParaRPr lang="x-none" dirty="0"/>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550-600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威士忌</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喜力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450-500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水牙线</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45%</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咖啡机配件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奈斯派索</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运动背心</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动漫水杯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迪士尼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25%</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再加工茶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chali</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400-450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运动帽</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lululemon</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澳佳宝</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香薰蜡烛</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野兽派</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350-400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演艺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endParaRPr lang="x-none"/>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vs.</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endParaRPr lang="x-none"/>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a:off x="11695633" y="348339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a:off x="11700634" y="387539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a:off x="11695633" y="5024138"/>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a:off x="11695633" y="5787867"/>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 xmlns:p188="http://schemas.microsoft.com/office/powerpoint/2018/8/main"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endParaRPr lang="x-none" dirty="0"/>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Ratio</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Ratio</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2022.09</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2023.09</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top6</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top8</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top9</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top10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endParaRPr lang="x-none"/>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0,000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endParaRPr lang="x-none"/>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1,129,455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255</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1,022,671</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429</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11%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709,386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617</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655,416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630,907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top1</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2,288,881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624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top2</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1,941,603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top3</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1,388,586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252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top4</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1,091,692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413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top5</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938,265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406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2022.09</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a:off x="11701774" y="2733245"/>
            <a:ext cx="204321" cy="300943"/>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a:off x="11701774" y="4207434"/>
            <a:ext cx="204321" cy="300943"/>
          </a:xfrm>
          <a:prstGeom prs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a:off x="11704892" y="5677984"/>
            <a:ext cx="204321" cy="300943"/>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+9%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 </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-72%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rPr>
                        <a:t>+8% </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 xmlns:p188="http://schemas.microsoft.com/office/powerpoint/2018/8/main"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endParaRPr lang="x-none"/>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tx1"/>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chemeClr val="accent6"/>
                          </a:solidFill>
                          <a:latin typeface="+mn-ea"/>
                          <a:ea typeface="+mn-ea"/>
                        </a:rPr>
                        <a:t>%</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chemeClr val="accent6"/>
                          </a:solidFill>
                          <a:latin typeface="+mn-ea"/>
                          <a:ea typeface="+mn-ea"/>
                          <a:cs typeface="+mn-cs"/>
                        </a:rPr>
                        <a:t>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accent6"/>
                          </a:solidFill>
                          <a:effectLst/>
                          <a:latin typeface="+mn-ea"/>
                          <a:ea typeface="+mn-ea"/>
                        </a:rPr>
                        <a:t>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chemeClr val="tx1"/>
                          </a:solidFill>
                          <a:effectLst/>
                          <a:latin typeface="+mn-ea"/>
                          <a:ea typeface="+mn-ea"/>
                        </a:rPr>
                        <a:t>pp</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endParaRPr lang="x-none"/>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endParaRPr lang="x-none"/>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55,458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92,506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35,366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19,458 </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chemeClr val="tx2"/>
                          </a:solidFill>
                          <a:latin typeface="+mn-lt"/>
                          <a:ea typeface="+mn-ea"/>
                          <a:cs typeface="+mn-cs"/>
                        </a:rPr>
                        <a:t>66,576 </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chemeClr val="accent6"/>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406,067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220,272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864,786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222,719 </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422,649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endParaRPr lang="x-none" dirty="0"/>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614923036"/>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117,991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145,043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48,119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chemeClr val="bg1">
                              <a:lumMod val="50000"/>
                            </a:schemeClr>
                          </a:solidFill>
                          <a:effectLst/>
                          <a:latin typeface="微软雅黑" panose="020B0503020204020204" pitchFamily="34" charset="-122"/>
                          <a:ea typeface="微软雅黑" panose="020B0503020204020204" pitchFamily="34" charset="-122"/>
                        </a:rPr>
                        <a:t>6%</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24,931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81,249 </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endParaRPr lang="x-none"/>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皮爷咖啡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664%</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瑞幸咖啡胶囊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388%</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浓缩胶囊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隅田川胶囊咖啡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星巴克胶囊咖啡机</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onecup</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105%</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lily</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胶囊黑咖啡</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delta</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72%</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p:ext uri="{6950BFC3-D8DA-4A85-94F7-54DA5524770B}">
      <p188:commentRel xmlns="" xmlns:p188="http://schemas.microsoft.com/office/powerpoint/2018/8/main"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endParaRPr lang="x-none"/>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rot="10800000">
            <a:off x="5351265" y="3878234"/>
            <a:ext cx="198000" cy="270000"/>
          </a:xfrm>
          <a:prstGeom prst="upArrow">
            <a:avLst/>
          </a:prstGeom>
          <a:solidFill>
            <a:srgbClr val="498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851E"/>
                </a:solidFill>
                <a:latin typeface="微软雅黑" panose="020B0503020204020204" pitchFamily="34" charset="-122"/>
                <a:ea typeface="微软雅黑" panose="020B0503020204020204" pitchFamily="34" charset="-122"/>
              </a:rPr>
              <a:t>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rot="10800000">
            <a:off x="2617587"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咖啡机</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rgbClr val="C00000"/>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fontAlgn="ctr"/>
                      <a:r>
                        <a:rPr lang="zh-CN" altLang="en-US" sz="1050" b="0" i="0" u="none" strike="noStrike" dirty="0">
                          <a:solidFill>
                            <a:schemeClr val="tx1"/>
                          </a:solidFill>
                          <a:effectLst/>
                          <a:latin typeface="微软雅黑" panose="020B0503020204020204" pitchFamily="34" charset="-122"/>
                          <a:ea typeface="微软雅黑" panose="020B0503020204020204" pitchFamily="34" charset="-122"/>
                        </a:rPr>
                        <a:t>胶囊咖啡</a:t>
                      </a:r>
                      <a:endParaRPr lang="en-US" altLang="zh-CN" sz="1050" b="0" i="0" u="none" strike="noStrike"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fontAlgn="ctr"/>
                      <a:r>
                        <a:rPr lang="en-US" altLang="zh-CN" sz="1050" b="0" i="0" u="none" strike="noStrike" dirty="0">
                          <a:solidFill>
                            <a:schemeClr val="accent6"/>
                          </a:solidFill>
                          <a:effectLst/>
                          <a:latin typeface="微软雅黑" panose="020B0503020204020204" pitchFamily="34" charset="-122"/>
                          <a:ea typeface="微软雅黑" panose="020B0503020204020204" pitchFamily="34" charset="-122"/>
                        </a:rPr>
                        <a:t>+0%</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endParaRPr lang="x-none"/>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endParaRPr lang="x-none"/>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chemeClr val="accent6"/>
                          </a:solidFill>
                          <a:effectLst/>
                          <a:latin typeface="+mn-ea"/>
                          <a:ea typeface="+mn-ea"/>
                          <a:cs typeface="+mn-cs"/>
                        </a:rPr>
                        <a:t>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chemeClr val="accent6"/>
                          </a:solidFill>
                          <a:effectLst/>
                          <a:latin typeface="+mn-ea"/>
                          <a:ea typeface="+mn-ea"/>
                          <a:cs typeface="+mn-cs"/>
                        </a:rPr>
                        <a:t>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chemeClr val="accent6"/>
                          </a:solidFill>
                          <a:effectLst/>
                          <a:latin typeface="+mn-ea"/>
                          <a:ea typeface="+mn-ea"/>
                          <a:cs typeface="+mn-cs"/>
                        </a:rPr>
                        <a:t>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endParaRPr lang="x-none"/>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 xmlns:p188="http://schemas.microsoft.com/office/powerpoint/2018/8/main"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140073</TotalTime>
  <Words>4447</Words>
  <Application>Microsoft Office PowerPoint</Application>
  <PresentationFormat>宽屏</PresentationFormat>
  <Paragraphs>2117</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5704</cp:revision>
  <dcterms:created xsi:type="dcterms:W3CDTF">2022-09-23T10:49:03Z</dcterms:created>
  <dcterms:modified xsi:type="dcterms:W3CDTF">2024-01-23T10:41:00Z</dcterms:modified>
</cp:coreProperties>
</file>